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2"/>
  </p:notesMasterIdLst>
  <p:sldIdLst>
    <p:sldId id="256" r:id="rId2"/>
    <p:sldId id="259" r:id="rId3"/>
    <p:sldId id="260" r:id="rId4"/>
    <p:sldId id="261" r:id="rId5"/>
    <p:sldId id="262" r:id="rId6"/>
    <p:sldId id="302" r:id="rId7"/>
    <p:sldId id="265" r:id="rId8"/>
    <p:sldId id="266" r:id="rId9"/>
    <p:sldId id="267" r:id="rId10"/>
    <p:sldId id="268" r:id="rId11"/>
    <p:sldId id="270" r:id="rId12"/>
    <p:sldId id="271" r:id="rId13"/>
    <p:sldId id="272" r:id="rId14"/>
    <p:sldId id="305" r:id="rId15"/>
    <p:sldId id="304" r:id="rId16"/>
    <p:sldId id="275" r:id="rId17"/>
    <p:sldId id="276" r:id="rId18"/>
    <p:sldId id="277" r:id="rId19"/>
    <p:sldId id="306" r:id="rId20"/>
    <p:sldId id="280" r:id="rId21"/>
    <p:sldId id="281" r:id="rId22"/>
    <p:sldId id="282" r:id="rId23"/>
    <p:sldId id="307" r:id="rId24"/>
    <p:sldId id="308" r:id="rId25"/>
    <p:sldId id="314" r:id="rId26"/>
    <p:sldId id="309" r:id="rId27"/>
    <p:sldId id="310" r:id="rId28"/>
    <p:sldId id="312" r:id="rId29"/>
    <p:sldId id="311" r:id="rId30"/>
    <p:sldId id="273" r:id="rId31"/>
    <p:sldId id="313" r:id="rId32"/>
    <p:sldId id="283" r:id="rId33"/>
    <p:sldId id="284" r:id="rId34"/>
    <p:sldId id="285" r:id="rId35"/>
    <p:sldId id="333" r:id="rId36"/>
    <p:sldId id="334" r:id="rId37"/>
    <p:sldId id="286" r:id="rId38"/>
    <p:sldId id="287" r:id="rId39"/>
    <p:sldId id="289" r:id="rId40"/>
    <p:sldId id="290" r:id="rId41"/>
    <p:sldId id="291" r:id="rId42"/>
    <p:sldId id="335" r:id="rId43"/>
    <p:sldId id="292" r:id="rId44"/>
    <p:sldId id="293" r:id="rId45"/>
    <p:sldId id="294" r:id="rId46"/>
    <p:sldId id="295" r:id="rId47"/>
    <p:sldId id="298" r:id="rId48"/>
    <p:sldId id="299" r:id="rId49"/>
    <p:sldId id="300" r:id="rId50"/>
    <p:sldId id="301" r:id="rId5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1335" autoAdjust="0"/>
    <p:restoredTop sz="84627" autoAdjust="0"/>
  </p:normalViewPr>
  <p:slideViewPr>
    <p:cSldViewPr snapToGrid="0" snapToObjects="1">
      <p:cViewPr>
        <p:scale>
          <a:sx n="221" d="100"/>
          <a:sy n="221" d="100"/>
        </p:scale>
        <p:origin x="656" y="73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60.png>
</file>

<file path=ppt/media/image17.png>
</file>

<file path=ppt/media/image170.png>
</file>

<file path=ppt/media/image18.png>
</file>

<file path=ppt/media/image19.png>
</file>

<file path=ppt/media/image190.png>
</file>

<file path=ppt/media/image2.png>
</file>

<file path=ppt/media/image20.png>
</file>

<file path=ppt/media/image21.png>
</file>

<file path=ppt/media/image210.png>
</file>

<file path=ppt/media/image22.png>
</file>

<file path=ppt/media/image220.png>
</file>

<file path=ppt/media/image23.png>
</file>

<file path=ppt/media/image230.png>
</file>

<file path=ppt/media/image24.png>
</file>

<file path=ppt/media/image240.png>
</file>

<file path=ppt/media/image25.png>
</file>

<file path=ppt/media/image28.png>
</file>

<file path=ppt/media/image280.png>
</file>

<file path=ppt/media/image29.png>
</file>

<file path=ppt/media/image290.png>
</file>

<file path=ppt/media/image3.png>
</file>

<file path=ppt/media/image30.svg>
</file>

<file path=ppt/media/image31.png>
</file>

<file path=ppt/media/image32.png>
</file>

<file path=ppt/media/image33.png>
</file>

<file path=ppt/media/image330.png>
</file>

<file path=ppt/media/image34.gif>
</file>

<file path=ppt/media/image35.png>
</file>

<file path=ppt/media/image36.png>
</file>

<file path=ppt/media/image37.png>
</file>

<file path=ppt/media/image370.png>
</file>

<file path=ppt/media/image38.png>
</file>

<file path=ppt/media/image39.png>
</file>

<file path=ppt/media/image4.pn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svg>
</file>

<file path=ppt/media/image62.png>
</file>

<file path=ppt/media/image63.png>
</file>

<file path=ppt/media/image64.sv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20.png>
</file>

<file path=ppt/media/image73.png>
</file>

<file path=ppt/media/image74.png>
</file>

<file path=ppt/media/image740.png>
</file>

<file path=ppt/media/image75.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3</a:t>
            </a:fld>
            <a:endParaRPr lang="en-US"/>
          </a:p>
        </p:txBody>
      </p:sp>
    </p:spTree>
    <p:extLst>
      <p:ext uri="{BB962C8B-B14F-4D97-AF65-F5344CB8AC3E}">
        <p14:creationId xmlns:p14="http://schemas.microsoft.com/office/powerpoint/2010/main" val="2801871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(a-d) Solar wind velocity, density, temperature, and plasma beta. (e-h) Discontinuity thickness, current density, normalized thickness, and normalized current density. Blue dots indicate values derived using the cross-product normal method, while yellow dots </a:t>
            </a:r>
          </a:p>
        </p:txBody>
      </p:sp>
      <p:sp>
        <p:nvSpPr>
          <p:cNvPr id="4" name="Slide Number Placeholder 3"/>
          <p:cNvSpPr>
            <a:spLocks noGrp="1"/>
          </p:cNvSpPr>
          <p:nvPr>
            <p:ph type="sldNum" sz="quarter" idx="5"/>
          </p:nvPr>
        </p:nvSpPr>
        <p:spPr/>
        <p:txBody>
          <a:bodyPr/>
          <a:lstStyle/>
          <a:p>
            <a:fld id="{18BDFEC3-8487-43E8-A154-7C12CBC1FFF2}" type="slidenum">
              <a:rPr lang="en-US" smtClean="0"/>
              <a:t>14</a:t>
            </a:fld>
            <a:endParaRPr lang="en-US"/>
          </a:p>
        </p:txBody>
      </p:sp>
    </p:spTree>
    <p:extLst>
      <p:ext uri="{BB962C8B-B14F-4D97-AF65-F5344CB8AC3E}">
        <p14:creationId xmlns:p14="http://schemas.microsoft.com/office/powerpoint/2010/main" val="3142585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Observed data (black) are fitted with Weibull (blue) and exponential (orange) distributions. Vertical dashed lines denote the mean waiting times for each fitted distribution.</a:t>
            </a:r>
          </a:p>
        </p:txBody>
      </p:sp>
      <p:sp>
        <p:nvSpPr>
          <p:cNvPr id="4" name="Slide Number Placeholder 3"/>
          <p:cNvSpPr>
            <a:spLocks noGrp="1"/>
          </p:cNvSpPr>
          <p:nvPr>
            <p:ph type="sldNum" sz="quarter" idx="5"/>
          </p:nvPr>
        </p:nvSpPr>
        <p:spPr/>
        <p:txBody>
          <a:bodyPr/>
          <a:lstStyle/>
          <a:p>
            <a:fld id="{18BDFEC3-8487-43E8-A154-7C12CBC1FFF2}" type="slidenum">
              <a:rPr lang="en-US" smtClean="0"/>
              <a:t>16</a:t>
            </a:fld>
            <a:endParaRPr lang="en-US"/>
          </a:p>
        </p:txBody>
      </p:sp>
    </p:spTree>
    <p:extLst>
      <p:ext uri="{BB962C8B-B14F-4D97-AF65-F5344CB8AC3E}">
        <p14:creationId xmlns:p14="http://schemas.microsoft.com/office/powerpoint/2010/main" val="1883026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22</a:t>
            </a:fld>
            <a:endParaRPr lang="en-US"/>
          </a:p>
        </p:txBody>
      </p:sp>
    </p:spTree>
    <p:extLst>
      <p:ext uri="{BB962C8B-B14F-4D97-AF65-F5344CB8AC3E}">
        <p14:creationId xmlns:p14="http://schemas.microsoft.com/office/powerpoint/2010/main" val="19312951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b="1"/>
              <a:t>Key Points:</a:t>
            </a:r>
          </a:p>
          <a:p>
            <a:pPr marL="0" lvl="0" indent="0">
              <a:buNone/>
            </a:pPr>
            <a:endParaRPr b="1"/>
          </a:p>
          <a:p>
            <a:pPr lvl="1"/>
            <a:r>
              <a:t>Definition of adiabatic invariance and the magnetic moment (I_z).</a:t>
            </a:r>
          </a:p>
          <a:p>
            <a:pPr marL="0" lvl="0" indent="0">
              <a:buNone/>
            </a:pPr>
            <a:endParaRPr/>
          </a:p>
          <a:p>
            <a:pPr lvl="1"/>
            <a:r>
              <a:t>Conditions under which the adiabatic invariant is conserved.</a:t>
            </a:r>
          </a:p>
          <a:p>
            <a:pPr marL="0" lvl="0" indent="0">
              <a:buNone/>
            </a:pPr>
            <a:endParaRPr/>
          </a:p>
          <a:p>
            <a:pPr lvl="0"/>
            <a:r>
              <a:rPr b="1"/>
              <a:t>Notes:</a:t>
            </a:r>
          </a:p>
          <a:p>
            <a:pPr marL="0" lvl="0" indent="0">
              <a:buNone/>
            </a:pPr>
            <a:endParaRPr b="1"/>
          </a:p>
          <a:p>
            <a:pPr lvl="1"/>
            <a:r>
              <a:t>Explain the concept of adiabatic invariance in simple terms.</a:t>
            </a:r>
          </a:p>
          <a:p>
            <a:pPr marL="0" lvl="0" indent="0">
              <a:buNone/>
            </a:pPr>
            <a:endParaRPr/>
          </a:p>
          <a:p>
            <a:pPr lvl="1"/>
            <a:r>
              <a:t>Discuss why maintaining (I_z) is important for particle trajectory predictions.</a:t>
            </a:r>
          </a:p>
          <a:p>
            <a:pPr marL="0" lvl="0" indent="0">
              <a:buNone/>
            </a:pPr>
            <a:endParaRPr/>
          </a:p>
          <a:p>
            <a:pPr lvl="0"/>
            <a:r>
              <a:rPr b="1"/>
              <a:t>Image Suggestion:</a:t>
            </a:r>
          </a:p>
          <a:p>
            <a:pPr marL="0" lvl="0" indent="0">
              <a:buNone/>
            </a:pPr>
            <a:endParaRPr b="1"/>
          </a:p>
          <a:p>
            <a:pPr lvl="1"/>
            <a:r>
              <a:t>Diagram depicting adiabatic invariance with trajectories in phase space.</a:t>
            </a:r>
          </a:p>
        </p:txBody>
      </p:sp>
      <p:sp>
        <p:nvSpPr>
          <p:cNvPr id="4" name="Slide Number Placeholder 3"/>
          <p:cNvSpPr>
            <a:spLocks noGrp="1"/>
          </p:cNvSpPr>
          <p:nvPr>
            <p:ph type="sldNum" sz="quarter" idx="10"/>
          </p:nvPr>
        </p:nvSpPr>
        <p:spPr/>
        <p:txBody>
          <a:bodyPr/>
          <a:lstStyle/>
          <a:p>
            <a:fld id="{18BDFEC3-8487-43E8-A154-7C12CBC1FFF2}" type="slidenum">
              <a:rPr lang="en-US"/>
              <a:t>23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Phase portraits of the Hamiltonian in the plane of </a:t>
                </a:r>
                <a14:m>
                  <m:oMath xmlns:m="http://schemas.openxmlformats.org/officeDocument/2006/math">
                    <m:d>
                      <m:dPr>
                        <m:ctrlPr>
                          <a:rPr lang="ar-AE" i="1">
                            <a:latin typeface="Cambria Math" panose="02040503050406030204" pitchFamily="18" charset="0"/>
                          </a:rPr>
                        </m:ctrlPr>
                      </m:dPr>
                      <m:e>
                        <m:r>
                          <a:rPr lang="ar-AE">
                            <a:latin typeface="Cambria Math" panose="02040503050406030204" pitchFamily="18" charset="0"/>
                          </a:rPr>
                          <m:t>𝑧</m:t>
                        </m:r>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𝑧</m:t>
                            </m:r>
                          </m:sub>
                        </m:sSub>
                      </m:e>
                    </m:d>
                  </m:oMath>
                </a14:m>
                <a:r>
                  <a:rPr lang="ar-AE" dirty="0"/>
                  <a:t> </a:t>
                </a:r>
                <a:r>
                  <a:rPr lang="en-US" dirty="0"/>
                  <a:t>at fixed </a:t>
                </a:r>
                <a14:m>
                  <m:oMath xmlns:m="http://schemas.openxmlformats.org/officeDocument/2006/math">
                    <m:d>
                      <m:dPr>
                        <m:ctrlPr>
                          <a:rPr lang="ar-AE" i="1">
                            <a:latin typeface="Cambria Math" panose="02040503050406030204" pitchFamily="18" charset="0"/>
                          </a:rPr>
                        </m:ctrlPr>
                      </m:dPr>
                      <m:e>
                        <m:r>
                          <a:rPr lang="ar-AE">
                            <a:latin typeface="Cambria Math" panose="02040503050406030204" pitchFamily="18" charset="0"/>
                          </a:rPr>
                          <m:t>𝜅</m:t>
                        </m:r>
                        <m:r>
                          <a:rPr lang="ar-AE">
                            <a:latin typeface="Cambria Math" panose="02040503050406030204" pitchFamily="18" charset="0"/>
                          </a:rPr>
                          <m:t>𝑥</m:t>
                        </m:r>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e>
                    </m:d>
                  </m:oMath>
                </a14:m>
                <a:r>
                  <a:rPr lang="ar-AE" dirty="0"/>
                  <a:t> </a:t>
                </a:r>
                <a:r>
                  <a:rPr lang="en-US" dirty="0"/>
                  <a:t>for </a:t>
                </a:r>
                <a14:m>
                  <m:oMath xmlns:m="http://schemas.openxmlformats.org/officeDocument/2006/math">
                    <m:r>
                      <a:rPr lang="en-US">
                        <a:latin typeface="Cambria Math" panose="02040503050406030204" pitchFamily="18" charset="0"/>
                      </a:rPr>
                      <m:t>𝛽</m:t>
                    </m:r>
                    <m:r>
                      <a:rPr lang="en-US">
                        <a:latin typeface="Cambria Math" panose="02040503050406030204" pitchFamily="18" charset="0"/>
                      </a:rPr>
                      <m:t>=1</m:t>
                    </m:r>
                  </m:oMath>
                </a14:m>
                <a:r>
                  <a:rPr lang="en-US" dirty="0"/>
                  <a:t>. Each curve corresponds to a specific </a:t>
                </a:r>
                <a14:m>
                  <m:oMath xmlns:m="http://schemas.openxmlformats.org/officeDocument/2006/math">
                    <m:r>
                      <a:rPr lang="en-US">
                        <a:latin typeface="Cambria Math" panose="02040503050406030204" pitchFamily="18" charset="0"/>
                      </a:rPr>
                      <m:t>𝐻</m:t>
                    </m:r>
                  </m:oMath>
                </a14:m>
                <a:r>
                  <a:rPr lang="en-US" dirty="0"/>
                  <a:t>, indicated on the plots. The left panel corresponds to </a:t>
                </a:r>
                <a14:m>
                  <m:oMath xmlns:m="http://schemas.openxmlformats.org/officeDocument/2006/math">
                    <m:r>
                      <a:rPr lang="en-US">
                        <a:latin typeface="Cambria Math" panose="02040503050406030204" pitchFamily="18" charset="0"/>
                      </a:rPr>
                      <m:t>𝜅</m:t>
                    </m:r>
                    <m:r>
                      <a:rPr lang="en-US">
                        <a:latin typeface="Cambria Math" panose="02040503050406030204" pitchFamily="18" charset="0"/>
                      </a:rPr>
                      <m:t>𝑥</m:t>
                    </m:r>
                    <m:r>
                      <a:rPr lang="en-US">
                        <a:latin typeface="Cambria Math" panose="02040503050406030204" pitchFamily="18" charset="0"/>
                      </a:rPr>
                      <m:t>=4</m:t>
                    </m:r>
                  </m:oMath>
                </a14:m>
                <a:r>
                  <a:rPr lang="en-US" dirty="0"/>
                  <a:t>,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r>
                      <a:rPr lang="ar-AE">
                        <a:latin typeface="Cambria Math" panose="02040503050406030204" pitchFamily="18" charset="0"/>
                      </a:rPr>
                      <m:t>=1</m:t>
                    </m:r>
                  </m:oMath>
                </a14:m>
                <a:r>
                  <a:rPr lang="ar-AE" dirty="0"/>
                  <a:t>, </a:t>
                </a:r>
                <a:r>
                  <a:rPr lang="en-US" dirty="0"/>
                  <a:t>while the right panel corresponds to </a:t>
                </a:r>
                <a14:m>
                  <m:oMath xmlns:m="http://schemas.openxmlformats.org/officeDocument/2006/math">
                    <m:r>
                      <a:rPr lang="en-US">
                        <a:latin typeface="Cambria Math" panose="02040503050406030204" pitchFamily="18" charset="0"/>
                      </a:rPr>
                      <m:t>𝜅</m:t>
                    </m:r>
                    <m:r>
                      <a:rPr lang="en-US">
                        <a:latin typeface="Cambria Math" panose="02040503050406030204" pitchFamily="18" charset="0"/>
                      </a:rPr>
                      <m:t>𝑥</m:t>
                    </m:r>
                    <m:r>
                      <a:rPr lang="en-US">
                        <a:latin typeface="Cambria Math" panose="02040503050406030204" pitchFamily="18" charset="0"/>
                      </a:rPr>
                      <m:t>=0</m:t>
                    </m:r>
                  </m:oMath>
                </a14:m>
                <a:r>
                  <a:rPr lang="en-US" dirty="0"/>
                  <a:t>,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r>
                      <a:rPr lang="ar-AE">
                        <a:latin typeface="Cambria Math" panose="02040503050406030204" pitchFamily="18" charset="0"/>
                      </a:rPr>
                      <m:t>=0.5</m:t>
                    </m:r>
                  </m:oMath>
                </a14:m>
                <a:r>
                  <a:rPr lang="ar-AE" dirty="0"/>
                  <a:t>. (</a:t>
                </a:r>
                <a:r>
                  <a:rPr lang="en-US" dirty="0"/>
                  <a:t>b) Phase plane of the Hamiltonian in the </a:t>
                </a:r>
                <a14:m>
                  <m:oMath xmlns:m="http://schemas.openxmlformats.org/officeDocument/2006/math">
                    <m:d>
                      <m:dPr>
                        <m:ctrlPr>
                          <a:rPr lang="ar-AE" i="1">
                            <a:latin typeface="Cambria Math" panose="02040503050406030204" pitchFamily="18" charset="0"/>
                          </a:rPr>
                        </m:ctrlPr>
                      </m:dPr>
                      <m:e>
                        <m:r>
                          <a:rPr lang="ar-AE">
                            <a:latin typeface="Cambria Math" panose="02040503050406030204" pitchFamily="18" charset="0"/>
                          </a:rPr>
                          <m:t>𝜅</m:t>
                        </m:r>
                        <m:r>
                          <a:rPr lang="ar-AE">
                            <a:latin typeface="Cambria Math" panose="02040503050406030204" pitchFamily="18" charset="0"/>
                          </a:rPr>
                          <m:t>𝑥</m:t>
                        </m:r>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e>
                    </m:d>
                  </m:oMath>
                </a14:m>
                <a:r>
                  <a:rPr lang="ar-AE" dirty="0"/>
                  <a:t> </a:t>
                </a:r>
                <a:r>
                  <a:rPr lang="en-US" dirty="0"/>
                  <a:t>space. The red line represents the uncertainty curve and the blue line delineates the boundary encompassing all possible phase points. (c) Potential energy profiles defined by </a:t>
                </a:r>
                <a14:m>
                  <m:oMath xmlns:m="http://schemas.openxmlformats.org/officeDocument/2006/math">
                    <m:r>
                      <a:rPr lang="en-US">
                        <a:latin typeface="Cambria Math" panose="02040503050406030204" pitchFamily="18" charset="0"/>
                      </a:rPr>
                      <m:t>𝑈</m:t>
                    </m:r>
                    <m:d>
                      <m:dPr>
                        <m:ctrlPr>
                          <a:rPr lang="ar-AE" i="1">
                            <a:latin typeface="Cambria Math" panose="02040503050406030204" pitchFamily="18" charset="0"/>
                          </a:rPr>
                        </m:ctrlPr>
                      </m:dPr>
                      <m:e>
                        <m:r>
                          <a:rPr lang="ar-AE">
                            <a:latin typeface="Cambria Math" panose="02040503050406030204" pitchFamily="18" charset="0"/>
                          </a:rPr>
                          <m:t>𝑧</m:t>
                        </m:r>
                      </m:e>
                    </m:d>
                    <m:r>
                      <a:rPr lang="ar-AE">
                        <a:latin typeface="Cambria Math" panose="02040503050406030204" pitchFamily="18" charset="0"/>
                      </a:rPr>
                      <m:t>=</m:t>
                    </m:r>
                    <m:r>
                      <a:rPr lang="ar-AE">
                        <a:latin typeface="Cambria Math" panose="02040503050406030204" pitchFamily="18" charset="0"/>
                      </a:rPr>
                      <m:t>𝐻</m:t>
                    </m:r>
                    <m:r>
                      <a:rPr lang="ar-AE">
                        <a:latin typeface="Cambria Math" panose="02040503050406030204" pitchFamily="18" charset="0"/>
                      </a:rPr>
                      <m:t>−</m:t>
                    </m:r>
                    <m:sSubSup>
                      <m:sSubSupPr>
                        <m:ctrlPr>
                          <a:rPr lang="ar-AE" i="1">
                            <a:latin typeface="Cambria Math" panose="02040503050406030204" pitchFamily="18" charset="0"/>
                          </a:rPr>
                        </m:ctrlPr>
                      </m:sSubSupPr>
                      <m:e>
                        <m:r>
                          <a:rPr lang="ar-AE">
                            <a:latin typeface="Cambria Math" panose="02040503050406030204" pitchFamily="18" charset="0"/>
                          </a:rPr>
                          <m:t>𝑝</m:t>
                        </m:r>
                      </m:e>
                      <m:sub>
                        <m:r>
                          <a:rPr lang="ar-AE">
                            <a:latin typeface="Cambria Math" panose="02040503050406030204" pitchFamily="18" charset="0"/>
                          </a:rPr>
                          <m:t>𝑧</m:t>
                        </m:r>
                      </m:sub>
                      <m:sup>
                        <m:r>
                          <a:rPr lang="ar-AE">
                            <a:latin typeface="Cambria Math" panose="02040503050406030204" pitchFamily="18" charset="0"/>
                          </a:rPr>
                          <m:t>2</m:t>
                        </m:r>
                      </m:sup>
                    </m:sSubSup>
                    <m:r>
                      <a:rPr lang="ar-AE">
                        <a:latin typeface="Cambria Math" panose="02040503050406030204" pitchFamily="18" charset="0"/>
                      </a:rPr>
                      <m:t>/2</m:t>
                    </m:r>
                  </m:oMath>
                </a14:m>
                <a:r>
                  <a:rPr lang="ar-AE" dirty="0"/>
                  <a:t> </a:t>
                </a:r>
                <a:r>
                  <a:rPr lang="en-US" dirty="0"/>
                  <a:t>at different locations in the </a:t>
                </a:r>
                <a14:m>
                  <m:oMath xmlns:m="http://schemas.openxmlformats.org/officeDocument/2006/math">
                    <m:d>
                      <m:dPr>
                        <m:ctrlPr>
                          <a:rPr lang="ar-AE" i="1">
                            <a:latin typeface="Cambria Math" panose="02040503050406030204" pitchFamily="18" charset="0"/>
                          </a:rPr>
                        </m:ctrlPr>
                      </m:dPr>
                      <m:e>
                        <m:r>
                          <a:rPr lang="ar-AE">
                            <a:latin typeface="Cambria Math" panose="02040503050406030204" pitchFamily="18" charset="0"/>
                          </a:rPr>
                          <m:t>𝜅</m:t>
                        </m:r>
                        <m:r>
                          <a:rPr lang="ar-AE">
                            <a:latin typeface="Cambria Math" panose="02040503050406030204" pitchFamily="18" charset="0"/>
                          </a:rPr>
                          <m:t>𝑥</m:t>
                        </m:r>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e>
                    </m:d>
                  </m:oMath>
                </a14:m>
                <a:r>
                  <a:rPr lang="ar-AE" dirty="0"/>
                  <a:t> </a:t>
                </a:r>
                <a:r>
                  <a:rPr lang="en-US" dirty="0"/>
                  <a:t>place, corresponding to the labeled positions (#) in panel (b).</a:t>
                </a:r>
              </a:p>
              <a:p>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Phase portraits of the Hamiltonian in the plane of </a:t>
                </a:r>
                <a:r>
                  <a:rPr lang="ar-AE" i="0">
                    <a:latin typeface="Cambria Math" panose="02040503050406030204" pitchFamily="18" charset="0"/>
                  </a:rPr>
                  <a:t>(𝑧,𝑝_𝑧 )</a:t>
                </a:r>
                <a:r>
                  <a:rPr lang="ar-AE" dirty="0"/>
                  <a:t> </a:t>
                </a:r>
                <a:r>
                  <a:rPr lang="en-US" dirty="0"/>
                  <a:t>at fixed </a:t>
                </a:r>
                <a:r>
                  <a:rPr lang="ar-AE" i="0">
                    <a:latin typeface="Cambria Math" panose="02040503050406030204" pitchFamily="18" charset="0"/>
                  </a:rPr>
                  <a:t>(𝜅𝑥,𝑝_𝑥 )</a:t>
                </a:r>
                <a:r>
                  <a:rPr lang="ar-AE" dirty="0"/>
                  <a:t> </a:t>
                </a:r>
                <a:r>
                  <a:rPr lang="en-US" dirty="0"/>
                  <a:t>for </a:t>
                </a:r>
                <a:r>
                  <a:rPr lang="en-US" i="0">
                    <a:latin typeface="Cambria Math" panose="02040503050406030204" pitchFamily="18" charset="0"/>
                  </a:rPr>
                  <a:t>𝛽=1</a:t>
                </a:r>
                <a:r>
                  <a:rPr lang="en-US" dirty="0"/>
                  <a:t>. Each curve corresponds to a specific </a:t>
                </a:r>
                <a:r>
                  <a:rPr lang="en-US" i="0">
                    <a:latin typeface="Cambria Math" panose="02040503050406030204" pitchFamily="18" charset="0"/>
                  </a:rPr>
                  <a:t>𝐻</a:t>
                </a:r>
                <a:r>
                  <a:rPr lang="en-US" dirty="0"/>
                  <a:t>, indicated on the plots. The left panel corresponds to </a:t>
                </a:r>
                <a:r>
                  <a:rPr lang="en-US" i="0">
                    <a:latin typeface="Cambria Math" panose="02040503050406030204" pitchFamily="18" charset="0"/>
                  </a:rPr>
                  <a:t>𝜅𝑥=4</a:t>
                </a:r>
                <a:r>
                  <a:rPr lang="en-US" dirty="0"/>
                  <a:t>, </a:t>
                </a:r>
                <a:r>
                  <a:rPr lang="ar-AE" i="0">
                    <a:latin typeface="Cambria Math" panose="02040503050406030204" pitchFamily="18" charset="0"/>
                  </a:rPr>
                  <a:t>𝑝_𝑥=1</a:t>
                </a:r>
                <a:r>
                  <a:rPr lang="ar-AE" dirty="0"/>
                  <a:t>, </a:t>
                </a:r>
                <a:r>
                  <a:rPr lang="en-US" dirty="0"/>
                  <a:t>while the right panel corresponds to </a:t>
                </a:r>
                <a:r>
                  <a:rPr lang="en-US" i="0">
                    <a:latin typeface="Cambria Math" panose="02040503050406030204" pitchFamily="18" charset="0"/>
                  </a:rPr>
                  <a:t>𝜅𝑥=0</a:t>
                </a:r>
                <a:r>
                  <a:rPr lang="en-US" dirty="0"/>
                  <a:t>, </a:t>
                </a:r>
                <a:r>
                  <a:rPr lang="ar-AE" i="0">
                    <a:latin typeface="Cambria Math" panose="02040503050406030204" pitchFamily="18" charset="0"/>
                  </a:rPr>
                  <a:t>𝑝_𝑥=0.5</a:t>
                </a:r>
                <a:r>
                  <a:rPr lang="ar-AE" dirty="0"/>
                  <a:t>. (</a:t>
                </a:r>
                <a:r>
                  <a:rPr lang="en-US" dirty="0"/>
                  <a:t>b) Phase plane of the Hamiltonian in the </a:t>
                </a:r>
                <a:r>
                  <a:rPr lang="ar-AE" i="0">
                    <a:latin typeface="Cambria Math" panose="02040503050406030204" pitchFamily="18" charset="0"/>
                  </a:rPr>
                  <a:t>(𝜅𝑥,𝑝_𝑥 )</a:t>
                </a:r>
                <a:r>
                  <a:rPr lang="ar-AE" dirty="0"/>
                  <a:t> </a:t>
                </a:r>
                <a:r>
                  <a:rPr lang="en-US" dirty="0"/>
                  <a:t>space. The red line represents the uncertainty curve and the blue line delineates the boundary encompassing all possible phase points. (c) Potential energy profiles defined by </a:t>
                </a:r>
                <a:r>
                  <a:rPr lang="en-US" i="0">
                    <a:latin typeface="Cambria Math" panose="02040503050406030204" pitchFamily="18" charset="0"/>
                  </a:rPr>
                  <a:t>𝑈</a:t>
                </a:r>
                <a:r>
                  <a:rPr lang="ar-AE" i="0">
                    <a:latin typeface="Cambria Math" panose="02040503050406030204" pitchFamily="18" charset="0"/>
                  </a:rPr>
                  <a:t>(𝑧)=𝐻−𝑝_𝑧^2/2</a:t>
                </a:r>
                <a:r>
                  <a:rPr lang="ar-AE" dirty="0"/>
                  <a:t> </a:t>
                </a:r>
                <a:r>
                  <a:rPr lang="en-US" dirty="0"/>
                  <a:t>at different locations in the </a:t>
                </a:r>
                <a:r>
                  <a:rPr lang="ar-AE" i="0">
                    <a:latin typeface="Cambria Math" panose="02040503050406030204" pitchFamily="18" charset="0"/>
                  </a:rPr>
                  <a:t>(𝜅𝑥,𝑝_𝑥 )</a:t>
                </a:r>
                <a:r>
                  <a:rPr lang="ar-AE" dirty="0"/>
                  <a:t> </a:t>
                </a:r>
                <a:r>
                  <a:rPr lang="en-US" dirty="0"/>
                  <a:t>place, corresponding to the labeled positions (#) in panel (b).</a:t>
                </a:r>
              </a:p>
              <a:p>
                <a:endParaRPr lang="en-US" dirty="0"/>
              </a:p>
            </p:txBody>
          </p:sp>
        </mc:Fallback>
      </mc:AlternateContent>
      <p:sp>
        <p:nvSpPr>
          <p:cNvPr id="4" name="Slide Number Placeholder 3"/>
          <p:cNvSpPr>
            <a:spLocks noGrp="1"/>
          </p:cNvSpPr>
          <p:nvPr>
            <p:ph type="sldNum" sz="quarter" idx="5"/>
          </p:nvPr>
        </p:nvSpPr>
        <p:spPr/>
        <p:txBody>
          <a:bodyPr/>
          <a:lstStyle/>
          <a:p>
            <a:fld id="{18BDFEC3-8487-43E8-A154-7C12CBC1FFF2}" type="slidenum">
              <a:rPr lang="en-US" smtClean="0"/>
              <a:t>25</a:t>
            </a:fld>
            <a:endParaRPr lang="en-US"/>
          </a:p>
        </p:txBody>
      </p:sp>
    </p:spTree>
    <p:extLst>
      <p:ext uri="{BB962C8B-B14F-4D97-AF65-F5344CB8AC3E}">
        <p14:creationId xmlns:p14="http://schemas.microsoft.com/office/powerpoint/2010/main" val="29503866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Image:</a:t>
            </a:r>
            <a:r>
              <a:t> WTM heatmap from </a:t>
            </a:r>
            <a:r>
              <a:rPr>
                <a:latin typeface="Courier"/>
              </a:rPr>
              <a:t>fig-tm-stats-100keV</a:t>
            </a:r>
            <a:r>
              <a:t>.</a:t>
            </a:r>
            <a:br/>
            <a:r>
              <a:rPr b="1"/>
              <a:t>Notes:</a:t>
            </a:r>
            <a:br/>
            <a:r>
              <a:t>- Aggregates scattering probabilities across observed current sheets.</a:t>
            </a:r>
            <a:br/>
            <a:r>
              <a:t>- Bright diagonal = most particles weakly scattered.</a:t>
            </a:r>
          </a:p>
        </p:txBody>
      </p:sp>
      <p:sp>
        <p:nvSpPr>
          <p:cNvPr id="4" name="Slide Number Placeholder 3"/>
          <p:cNvSpPr>
            <a:spLocks noGrp="1"/>
          </p:cNvSpPr>
          <p:nvPr>
            <p:ph type="sldNum" sz="quarter" idx="10"/>
          </p:nvPr>
        </p:nvSpPr>
        <p:spPr/>
        <p:txBody>
          <a:bodyPr/>
          <a:lstStyle/>
          <a:p>
            <a:fld id="{18BDFEC3-8487-43E8-A154-7C12CBC1FFF2}" type="slidenum">
              <a:rPr lang="en-US"/>
              <a:t>28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29</a:t>
            </a:fld>
            <a:endParaRPr lang="en-US"/>
          </a:p>
        </p:txBody>
      </p:sp>
    </p:spTree>
    <p:extLst>
      <p:ext uri="{BB962C8B-B14F-4D97-AF65-F5344CB8AC3E}">
        <p14:creationId xmlns:p14="http://schemas.microsoft.com/office/powerpoint/2010/main" val="36932549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dirty="0"/>
              <a:t>Notes:</a:t>
            </a:r>
            <a:br>
              <a:rPr dirty="0"/>
            </a:br>
            <a:r>
              <a:rPr dirty="0"/>
              <a:t>- Rare large-angle jumps drive rapid mixing.</a:t>
            </a:r>
            <a:endParaRPr lang="en-US" dirty="0"/>
          </a:p>
          <a:p>
            <a:pPr marL="0" lvl="0" indent="0">
              <a:buNone/>
            </a:pPr>
            <a:endParaRPr lang="en-US" dirty="0"/>
          </a:p>
          <a:p>
            <a:pPr marL="0" lvl="0" indent="0">
              <a:buNone/>
            </a:pPr>
            <a:r>
              <a:rPr lang="en-US" dirty="0"/>
              <a:t>A key feature of the pitch-angle dynamics is the occurrence of infrequent but substantial jumps, including rare, large-angle changes that can lead to particle reflection from the current sheet.</a:t>
            </a:r>
          </a:p>
          <a:p>
            <a:pPr marL="0" lvl="0" indent="0">
              <a:buNone/>
            </a:pPr>
            <a:endParaRPr lang="en-US" dirty="0"/>
          </a:p>
          <a:p>
            <a:pPr marL="0" lvl="0" indent="0">
              <a:buNone/>
            </a:pPr>
            <a:r>
              <a:rPr lang="en-US" dirty="0"/>
              <a:t>However, directly incorporating stochastic difference equations and the WTM into classical numerical schemes for transport-diffusion equations is a complex task. To facilitate comparison with other scattering processes and allow inclusion of SWD-induced scattering effects in such models, we evaluate the effective scattering rate, $D_{</a:t>
            </a:r>
            <a:r>
              <a:rPr lang="en-US" dirty="0" err="1"/>
              <a:t>nn</a:t>
            </a:r>
            <a:r>
              <a:rPr lang="en-US" dirty="0"/>
              <a:t>}$. This rate acts as a global diffusion coefficient, independent of the local pitch angle, since high-energy particles frequently experience large pitch-angle jumps, leading to strong mixing. The scattering rate depends on the particle energy and the WTM (i.e., the distribution of current sheets). Using the mapping described in Equation~\ref{eq-mapping} for an ensemble of particles, we calculate the evolution of the second moment of the pitch-angle distribution for the particle energy range from 100 keV to 1 MeV for current sheets at 1 AU:</a:t>
            </a:r>
            <a:endParaRPr dirty="0"/>
          </a:p>
        </p:txBody>
      </p:sp>
      <p:sp>
        <p:nvSpPr>
          <p:cNvPr id="4" name="Slide Number Placeholder 3"/>
          <p:cNvSpPr>
            <a:spLocks noGrp="1"/>
          </p:cNvSpPr>
          <p:nvPr>
            <p:ph type="sldNum" sz="quarter" idx="10"/>
          </p:nvPr>
        </p:nvSpPr>
        <p:spPr/>
        <p:txBody>
          <a:bodyPr/>
          <a:lstStyle/>
          <a:p>
            <a:fld id="{18BDFEC3-8487-43E8-A154-7C12CBC1FFF2}" type="slidenum">
              <a:rPr lang="en-US"/>
              <a:t>31</a:t>
            </a:fld>
            <a:endParaRPr lang="en-US"/>
          </a:p>
        </p:txBody>
      </p:sp>
    </p:spTree>
    <p:extLst>
      <p:ext uri="{BB962C8B-B14F-4D97-AF65-F5344CB8AC3E}">
        <p14:creationId xmlns:p14="http://schemas.microsoft.com/office/powerpoint/2010/main" val="42036683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AB9BF3-C1C8-0E12-3857-D2C4D334C0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169B18-ED16-9FBD-5D83-B877FE6052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14F11C-7C9B-616C-DD90-943A15BE45EF}"/>
              </a:ext>
            </a:extLst>
          </p:cNvPr>
          <p:cNvSpPr>
            <a:spLocks noGrp="1"/>
          </p:cNvSpPr>
          <p:nvPr>
            <p:ph type="body" idx="1"/>
          </p:nvPr>
        </p:nvSpPr>
        <p:spPr/>
        <p:txBody>
          <a:bodyPr/>
          <a:lstStyle/>
          <a:p>
            <a:pPr lvl="0"/>
            <a:r>
              <a:rPr lang="en-US" b="1" dirty="0"/>
              <a:t>Notes:</a:t>
            </a:r>
          </a:p>
          <a:p>
            <a:pPr marL="0" lvl="0" indent="0">
              <a:buNone/>
            </a:pPr>
            <a:endParaRPr lang="en-US" b="1" dirty="0"/>
          </a:p>
          <a:p>
            <a:pPr lvl="1"/>
            <a:r>
              <a:rPr lang="en-US" dirty="0"/>
              <a:t>(D_{</a:t>
            </a:r>
            <a:r>
              <a:rPr lang="en-US" dirty="0" err="1"/>
              <a:t>nn</a:t>
            </a:r>
            <a:r>
              <a:rPr lang="en-US" dirty="0"/>
              <a:t>}) quantifies scattering efficiency.</a:t>
            </a:r>
          </a:p>
          <a:p>
            <a:pPr lvl="1"/>
            <a:endParaRPr lang="en-US" dirty="0"/>
          </a:p>
          <a:p>
            <a:pPr lvl="1"/>
            <a:r>
              <a:rPr lang="en-US" dirty="0"/>
              <a:t>To translate the number of interactions n into a physical time, we consider the occurrence rate of SWD [35, 50] and the average solar wind speed. Using these parameters, we can estimate the average distance between SWDs. Assuming that protons  travel freely between interactions at velocities </a:t>
            </a:r>
            <a:r>
              <a:rPr lang="en-US" dirty="0" err="1"/>
              <a:t>vp</a:t>
            </a:r>
            <a:r>
              <a:rPr lang="en-US" dirty="0"/>
              <a:t> ∼ √H,  we can then derive the characteristic time interval between consecutive encounters with discontinuities. This enables the transition from a discrete interaction-based framework (D</a:t>
            </a:r>
            <a:r>
              <a:rPr lang="el-GR" dirty="0" err="1"/>
              <a:t>μμ</a:t>
            </a:r>
            <a:r>
              <a:rPr lang="el-GR" dirty="0"/>
              <a:t>) </a:t>
            </a:r>
            <a:r>
              <a:rPr lang="en-US" dirty="0"/>
              <a:t>to a continuous temporal description  (D</a:t>
            </a:r>
            <a:r>
              <a:rPr lang="el-GR" dirty="0" err="1"/>
              <a:t>μμ</a:t>
            </a:r>
            <a:r>
              <a:rPr lang="el-GR" dirty="0"/>
              <a:t>), </a:t>
            </a:r>
            <a:r>
              <a:rPr lang="en-US" dirty="0"/>
              <a:t>making it suitable for realistic modeling of particle dynamics and enabling direct incorporation of derived diffusion rates into transport-diffusion simulations.</a:t>
            </a:r>
            <a:br>
              <a:rPr lang="en-US" dirty="0"/>
            </a:br>
            <a:r>
              <a:rPr lang="en-US" dirty="0"/>
              <a:t>This approach provides a simplified yet effective means to account for current-sheet-induced scattering in broader models of energetic particle dynamics.</a:t>
            </a:r>
          </a:p>
          <a:p>
            <a:pPr marL="0" lvl="0" indent="0">
              <a:buNone/>
            </a:pPr>
            <a:endParaRPr dirty="0"/>
          </a:p>
        </p:txBody>
      </p:sp>
      <p:sp>
        <p:nvSpPr>
          <p:cNvPr id="4" name="Slide Number Placeholder 3">
            <a:extLst>
              <a:ext uri="{FF2B5EF4-FFF2-40B4-BE49-F238E27FC236}">
                <a16:creationId xmlns:a16="http://schemas.microsoft.com/office/drawing/2014/main" id="{6ED731AC-2AB1-B8F7-2362-8118F03D4A90}"/>
              </a:ext>
            </a:extLst>
          </p:cNvPr>
          <p:cNvSpPr>
            <a:spLocks noGrp="1"/>
          </p:cNvSpPr>
          <p:nvPr>
            <p:ph type="sldNum" sz="quarter" idx="10"/>
          </p:nvPr>
        </p:nvSpPr>
        <p:spPr/>
        <p:txBody>
          <a:bodyPr/>
          <a:lstStyle/>
          <a:p>
            <a:fld id="{18BDFEC3-8487-43E8-A154-7C12CBC1FFF2}" type="slidenum">
              <a:rPr lang="en-US"/>
              <a:t>32</a:t>
            </a:fld>
            <a:endParaRPr lang="en-US"/>
          </a:p>
        </p:txBody>
      </p:sp>
    </p:spTree>
    <p:extLst>
      <p:ext uri="{BB962C8B-B14F-4D97-AF65-F5344CB8AC3E}">
        <p14:creationId xmlns:p14="http://schemas.microsoft.com/office/powerpoint/2010/main" val="29786728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Here, </a:t>
                </a:r>
                <a14:m>
                  <m:oMath xmlns:m="http://schemas.openxmlformats.org/officeDocument/2006/math">
                    <m:r>
                      <a:rPr lang="en-US">
                        <a:latin typeface="Cambria Math" panose="02040503050406030204" pitchFamily="18" charset="0"/>
                      </a:rPr>
                      <m:t>𝑧</m:t>
                    </m:r>
                  </m:oMath>
                </a14:m>
                <a:r>
                  <a:rPr lang="en-US" dirty="0"/>
                  <a:t> is the distance from the center of the 1-D current sheet,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𝑛</m:t>
                        </m:r>
                      </m:e>
                      <m:sub>
                        <m:r>
                          <a:rPr lang="ar-AE">
                            <a:latin typeface="Cambria Math" panose="02040503050406030204" pitchFamily="18" charset="0"/>
                          </a:rPr>
                          <m:t>𝛼</m:t>
                        </m:r>
                      </m:sub>
                    </m:sSub>
                  </m:oMath>
                </a14:m>
                <a:r>
                  <a:rPr lang="ar-AE" dirty="0"/>
                  <a:t> </a:t>
                </a:r>
                <a:r>
                  <a:rPr lang="en-US" dirty="0"/>
                  <a:t>denotes the number density of ion species </a:t>
                </a:r>
                <a14:m>
                  <m:oMath xmlns:m="http://schemas.openxmlformats.org/officeDocument/2006/math">
                    <m:r>
                      <a:rPr lang="en-US">
                        <a:latin typeface="Cambria Math" panose="02040503050406030204" pitchFamily="18" charset="0"/>
                      </a:rPr>
                      <m:t>𝛼</m:t>
                    </m:r>
                  </m:oMath>
                </a14:m>
                <a:r>
                  <a:rPr lang="en-US" dirty="0"/>
                  <a:t>,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𝑑</m:t>
                        </m:r>
                      </m:e>
                      <m:sub>
                        <m:r>
                          <a:rPr lang="ar-AE">
                            <a:latin typeface="Cambria Math" panose="02040503050406030204" pitchFamily="18" charset="0"/>
                          </a:rPr>
                          <m:t>𝑖</m:t>
                        </m:r>
                      </m:sub>
                    </m:sSub>
                  </m:oMath>
                </a14:m>
                <a:r>
                  <a:rPr lang="ar-AE" dirty="0"/>
                  <a:t> </a:t>
                </a:r>
                <a:r>
                  <a:rPr lang="en-US" dirty="0"/>
                  <a:t>is the asymptotic ion inertial length, and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0</m:t>
                        </m:r>
                      </m:sub>
                    </m:sSub>
                  </m:oMath>
                </a14:m>
                <a:r>
                  <a:rPr lang="ar-AE" dirty="0"/>
                  <a:t> </a:t>
                </a:r>
                <a:r>
                  <a:rPr lang="en-US" dirty="0"/>
                  <a:t>is the in-plane magnetic field strength</a:t>
                </a:r>
              </a:p>
            </p:txBody>
          </p:sp>
        </mc:Choice>
        <mc:Fallback xmlns="">
          <p:sp>
            <p:nvSpPr>
              <p:cNvPr id="3" name="Notes Placeholder 2"/>
              <p:cNvSpPr>
                <a:spLocks noGrp="1"/>
              </p:cNvSpPr>
              <p:nvPr>
                <p:ph type="body" idx="1"/>
              </p:nvPr>
            </p:nvSpPr>
            <p:spPr/>
            <p:txBody>
              <a:bodyPr/>
              <a:lstStyle/>
              <a:p>
                <a:r>
                  <a:rPr lang="en-US" dirty="0"/>
                  <a:t>Here, </a:t>
                </a:r>
                <a:r>
                  <a:rPr lang="en-US" i="0">
                    <a:latin typeface="Cambria Math" panose="02040503050406030204" pitchFamily="18" charset="0"/>
                  </a:rPr>
                  <a:t>𝑧</a:t>
                </a:r>
                <a:r>
                  <a:rPr lang="en-US" dirty="0"/>
                  <a:t> is the distance from the center of the 1-D current sheet, </a:t>
                </a:r>
                <a:r>
                  <a:rPr lang="ar-AE" i="0">
                    <a:latin typeface="Cambria Math" panose="02040503050406030204" pitchFamily="18" charset="0"/>
                  </a:rPr>
                  <a:t>𝑛_𝛼</a:t>
                </a:r>
                <a:r>
                  <a:rPr lang="ar-AE" dirty="0"/>
                  <a:t> </a:t>
                </a:r>
                <a:r>
                  <a:rPr lang="en-US" dirty="0"/>
                  <a:t>denotes the number density of ion species </a:t>
                </a:r>
                <a:r>
                  <a:rPr lang="en-US" i="0">
                    <a:latin typeface="Cambria Math" panose="02040503050406030204" pitchFamily="18" charset="0"/>
                  </a:rPr>
                  <a:t>𝛼</a:t>
                </a:r>
                <a:r>
                  <a:rPr lang="en-US" dirty="0"/>
                  <a:t>, </a:t>
                </a:r>
                <a:r>
                  <a:rPr lang="ar-AE" i="0">
                    <a:latin typeface="Cambria Math" panose="02040503050406030204" pitchFamily="18" charset="0"/>
                  </a:rPr>
                  <a:t>𝑑_𝑖</a:t>
                </a:r>
                <a:r>
                  <a:rPr lang="ar-AE" dirty="0"/>
                  <a:t> </a:t>
                </a:r>
                <a:r>
                  <a:rPr lang="en-US" dirty="0"/>
                  <a:t>is the asymptotic ion inertial length, and </a:t>
                </a:r>
                <a:r>
                  <a:rPr lang="ar-AE" i="0">
                    <a:latin typeface="Cambria Math" panose="02040503050406030204" pitchFamily="18" charset="0"/>
                  </a:rPr>
                  <a:t>𝐵_0</a:t>
                </a:r>
                <a:r>
                  <a:rPr lang="ar-AE" dirty="0"/>
                  <a:t> </a:t>
                </a:r>
                <a:r>
                  <a:rPr lang="en-US" dirty="0"/>
                  <a:t>is the in-plane magnetic field strength</a:t>
                </a:r>
              </a:p>
            </p:txBody>
          </p:sp>
        </mc:Fallback>
      </mc:AlternateContent>
      <p:sp>
        <p:nvSpPr>
          <p:cNvPr id="4" name="Slide Number Placeholder 3"/>
          <p:cNvSpPr>
            <a:spLocks noGrp="1"/>
          </p:cNvSpPr>
          <p:nvPr>
            <p:ph type="sldNum" sz="quarter" idx="5"/>
          </p:nvPr>
        </p:nvSpPr>
        <p:spPr/>
        <p:txBody>
          <a:bodyPr/>
          <a:lstStyle/>
          <a:p>
            <a:fld id="{18BDFEC3-8487-43E8-A154-7C12CBC1FFF2}" type="slidenum">
              <a:rPr lang="en-US" smtClean="0"/>
              <a:t>38</a:t>
            </a:fld>
            <a:endParaRPr lang="en-US"/>
          </a:p>
        </p:txBody>
      </p:sp>
    </p:spTree>
    <p:extLst>
      <p:ext uri="{BB962C8B-B14F-4D97-AF65-F5344CB8AC3E}">
        <p14:creationId xmlns:p14="http://schemas.microsoft.com/office/powerpoint/2010/main" val="2975571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2AA198"/>
                </a:solidFill>
                <a:effectLst/>
                <a:latin typeface="Menlo" panose="020B0609030804020204" pitchFamily="49" charset="0"/>
              </a:rPr>
              <a:t>Time profiles of </a:t>
            </a:r>
            <a:r>
              <a:rPr lang="en-US" b="0" dirty="0" err="1">
                <a:solidFill>
                  <a:srgbClr val="2AA198"/>
                </a:solidFill>
                <a:effectLst/>
                <a:latin typeface="Menlo" panose="020B0609030804020204" pitchFamily="49" charset="0"/>
              </a:rPr>
              <a:t>lowenergy</a:t>
            </a:r>
            <a:r>
              <a:rPr lang="en-US" b="0" dirty="0">
                <a:solidFill>
                  <a:srgbClr val="2AA198"/>
                </a:solidFill>
                <a:effectLst/>
                <a:latin typeface="Menlo" panose="020B0609030804020204" pitchFamily="49" charset="0"/>
              </a:rPr>
              <a:t> He ion intensities recorded by the Wind/LEMT sensor showing a gradual SEP event beginning on 1997 November 6. A dropout in ion intensity lasting about 2 </a:t>
            </a:r>
            <a:r>
              <a:rPr lang="en-US" b="0" dirty="0" err="1">
                <a:solidFill>
                  <a:srgbClr val="2AA198"/>
                </a:solidFill>
                <a:effectLst/>
                <a:latin typeface="Menlo" panose="020B0609030804020204" pitchFamily="49" charset="0"/>
              </a:rPr>
              <a:t>hr</a:t>
            </a:r>
            <a:r>
              <a:rPr lang="en-US" b="0" dirty="0">
                <a:solidFill>
                  <a:srgbClr val="2AA198"/>
                </a:solidFill>
                <a:effectLst/>
                <a:latin typeface="Menlo" panose="020B0609030804020204" pitchFamily="49" charset="0"/>
              </a:rPr>
              <a:t> can be seen during the decay phase of the gradual event. [@tanTurbulentOriginsParticle2023]</a:t>
            </a:r>
            <a:endParaRPr lang="en-US" b="0" dirty="0">
              <a:solidFill>
                <a:srgbClr val="839496"/>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4</a:t>
            </a:fld>
            <a:endParaRPr lang="en-US"/>
          </a:p>
        </p:txBody>
      </p:sp>
    </p:spTree>
    <p:extLst>
      <p:ext uri="{BB962C8B-B14F-4D97-AF65-F5344CB8AC3E}">
        <p14:creationId xmlns:p14="http://schemas.microsoft.com/office/powerpoint/2010/main" val="32257096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47</a:t>
            </a:fld>
            <a:endParaRPr lang="en-US"/>
          </a:p>
        </p:txBody>
      </p:sp>
    </p:spTree>
    <p:extLst>
      <p:ext uri="{BB962C8B-B14F-4D97-AF65-F5344CB8AC3E}">
        <p14:creationId xmlns:p14="http://schemas.microsoft.com/office/powerpoint/2010/main" val="1960136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2AA198"/>
                </a:solidFill>
                <a:effectLst/>
                <a:latin typeface="Menlo" panose="020B0609030804020204" pitchFamily="49" charset="0"/>
              </a:rPr>
              <a:t>Intensity-time profiles for protons in the 1979 March 1 event at 3 spacecraft are shown in the upper left panel with times of shock passage indicated by S for each. Energy spectra in the “reservoir” at time R are shown in the upper right panel while the paths of the spacecraft through a sketch of the CME are shown below [@reamesTwoSourcesSolar2013</a:t>
            </a:r>
            <a:endParaRPr lang="en-US" b="0" dirty="0">
              <a:solidFill>
                <a:srgbClr val="839496"/>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5</a:t>
            </a:fld>
            <a:endParaRPr lang="en-US"/>
          </a:p>
        </p:txBody>
      </p:sp>
    </p:spTree>
    <p:extLst>
      <p:ext uri="{BB962C8B-B14F-4D97-AF65-F5344CB8AC3E}">
        <p14:creationId xmlns:p14="http://schemas.microsoft.com/office/powerpoint/2010/main" val="3621812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492DEB-EF47-3EC3-80F2-1006BE6D09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97F024-2264-FA59-06AF-81203F86B8C0}"/>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a:extLst>
                  <a:ext uri="{FF2B5EF4-FFF2-40B4-BE49-F238E27FC236}">
                    <a16:creationId xmlns:a16="http://schemas.microsoft.com/office/drawing/2014/main" id="{9EF71DC2-7006-3211-DCAA-E4A503404A42}"/>
                  </a:ext>
                </a:extLst>
              </p:cNvPr>
              <p:cNvSpPr>
                <a:spLocks noGrp="1"/>
              </p:cNvSpPr>
              <p:nvPr>
                <p:ph type="body" idx="1"/>
              </p:nvPr>
            </p:nvSpPr>
            <p:spPr/>
            <p:txBody>
              <a:bodyPr/>
              <a:lstStyle/>
              <a:p>
                <a:pPr marL="0" lvl="0" indent="0">
                  <a:buNone/>
                </a:pPr>
                <a:r>
                  <a:rPr lang="en-US" dirty="0"/>
                  <a:t>For each region I, II, and III, magnetic field lines (contours of constant magnetic potential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𝐴</m:t>
                        </m:r>
                      </m:e>
                      <m:sub>
                        <m:r>
                          <a:rPr lang="ar-AE">
                            <a:latin typeface="Cambria Math" panose="02040503050406030204" pitchFamily="18" charset="0"/>
                          </a:rPr>
                          <m:t>𝑧</m:t>
                        </m:r>
                      </m:sub>
                    </m:sSub>
                  </m:oMath>
                </a14:m>
                <a:r>
                  <a:rPr lang="ar-AE" dirty="0"/>
                  <a:t>: &gt; 0 </a:t>
                </a:r>
                <a:r>
                  <a:rPr lang="en-US" dirty="0"/>
                  <a:t>solid, &lt; 0 dashed) are shown; the colored (red) regions are places where the selected band (I, II, or III) contributes. (Greco et al. 2017)</a:t>
                </a:r>
              </a:p>
              <a:p>
                <a:pPr marL="0" lvl="0" indent="0">
                  <a:buNone/>
                </a:pPr>
                <a:endParaRPr lang="en-US" dirty="0"/>
              </a:p>
              <a:p>
                <a:pPr marL="0" lvl="0" indent="0">
                  <a:buNone/>
                </a:pPr>
                <a:r>
                  <a:rPr dirty="0"/>
                  <a:t>A physically appealing interpretation emerges: region I consists of very low values of fluctuations that lie mainly in the lanes between magnetic islands. Region II consists of sub-Gaussian current cores that populate the central regions of the magnetic islands (or flux tubes). Region III is composed of the coherent small-scale current sheet-like structures that form the sharp boundaries between the magnetic flux tubes. This classification provides a real-space picture of the nature of intermittent MHD turbulence.</a:t>
                </a:r>
              </a:p>
            </p:txBody>
          </p:sp>
        </mc:Choice>
        <mc:Fallback xmlns="">
          <p:sp>
            <p:nvSpPr>
              <p:cNvPr id="3" name="Notes Placeholder 2">
                <a:extLst>
                  <a:ext uri="{FF2B5EF4-FFF2-40B4-BE49-F238E27FC236}">
                    <a16:creationId xmlns:a16="http://schemas.microsoft.com/office/drawing/2014/main" id="{9EF71DC2-7006-3211-DCAA-E4A503404A42}"/>
                  </a:ext>
                </a:extLst>
              </p:cNvPr>
              <p:cNvSpPr>
                <a:spLocks noGrp="1"/>
              </p:cNvSpPr>
              <p:nvPr>
                <p:ph type="body" idx="1"/>
              </p:nvPr>
            </p:nvSpPr>
            <p:spPr/>
            <p:txBody>
              <a:bodyPr/>
              <a:lstStyle/>
              <a:p>
                <a:pPr marL="0" lvl="0" indent="0">
                  <a:buNone/>
                </a:pPr>
                <a:r>
                  <a:rPr lang="en-US" dirty="0"/>
                  <a:t>For each region I, II, and III, magnetic field lines (contours of constant magnetic potential </a:t>
                </a:r>
                <a:r>
                  <a:rPr lang="ar-AE" i="0">
                    <a:latin typeface="Cambria Math" panose="02040503050406030204" pitchFamily="18" charset="0"/>
                  </a:rPr>
                  <a:t>𝐴_𝑧</a:t>
                </a:r>
                <a:r>
                  <a:rPr lang="ar-AE" dirty="0"/>
                  <a:t>: &gt; 0 </a:t>
                </a:r>
                <a:r>
                  <a:rPr lang="en-US" dirty="0"/>
                  <a:t>solid, &lt; 0 dashed) are shown; the colored (red) regions are places where the selected band (I, II, or III) contributes. (Greco et al. 2017)</a:t>
                </a:r>
              </a:p>
              <a:p>
                <a:pPr marL="0" lvl="0" indent="0">
                  <a:buNone/>
                </a:pPr>
                <a:endParaRPr lang="en-US" dirty="0"/>
              </a:p>
              <a:p>
                <a:pPr marL="0" lvl="0" indent="0">
                  <a:buNone/>
                </a:pPr>
                <a:r>
                  <a:rPr dirty="0"/>
                  <a:t>A physically appealing interpretation emerges: region I consists of very low values of fluctuations that lie mainly in the lanes between magnetic islands. Region II consists of sub-Gaussian current cores that populate the central regions of the magnetic islands (or flux tubes). Region III is composed of the coherent small-scale current sheet-like structures that form the sharp boundaries between the magnetic flux tubes. This classification provides a real-space picture of the nature of intermittent MHD turbulence.</a:t>
                </a:r>
              </a:p>
            </p:txBody>
          </p:sp>
        </mc:Fallback>
      </mc:AlternateContent>
      <p:sp>
        <p:nvSpPr>
          <p:cNvPr id="4" name="Slide Number Placeholder 3">
            <a:extLst>
              <a:ext uri="{FF2B5EF4-FFF2-40B4-BE49-F238E27FC236}">
                <a16:creationId xmlns:a16="http://schemas.microsoft.com/office/drawing/2014/main" id="{8BC7058A-0BC8-CE60-0E7C-CF3E4E15A337}"/>
              </a:ext>
            </a:extLst>
          </p:cNvPr>
          <p:cNvSpPr>
            <a:spLocks noGrp="1"/>
          </p:cNvSpPr>
          <p:nvPr>
            <p:ph type="sldNum" sz="quarter" idx="10"/>
          </p:nvPr>
        </p:nvSpPr>
        <p:spPr/>
        <p:txBody>
          <a:bodyPr/>
          <a:lstStyle/>
          <a:p>
            <a:fld id="{18BDFEC3-8487-43E8-A154-7C12CBC1FFF2}" type="slidenum">
              <a:rPr lang="en-US"/>
              <a:t>6</a:t>
            </a:fld>
            <a:endParaRPr lang="en-US"/>
          </a:p>
        </p:txBody>
      </p:sp>
    </p:spTree>
    <p:extLst>
      <p:ext uri="{BB962C8B-B14F-4D97-AF65-F5344CB8AC3E}">
        <p14:creationId xmlns:p14="http://schemas.microsoft.com/office/powerpoint/2010/main" val="10924647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endParaRPr lang="en-US" dirty="0"/>
          </a:p>
          <a:p>
            <a:pPr marL="0" lvl="0" indent="0">
              <a:buNone/>
            </a:pPr>
            <a:r>
              <a:rPr lang="en-US" dirty="0"/>
              <a:t>Pucci et al. (2016) studied the influence of spectral extension and intermittency on particle transport.</a:t>
            </a: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7</a:t>
            </a:fld>
            <a:endParaRPr lang="en-US"/>
          </a:p>
        </p:txBody>
      </p:sp>
    </p:spTree>
    <p:extLst>
      <p:ext uri="{BB962C8B-B14F-4D97-AF65-F5344CB8AC3E}">
        <p14:creationId xmlns:p14="http://schemas.microsoft.com/office/powerpoint/2010/main" val="470363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Fig. 1 Charged particle motion in a magnetic field. (a) In a uniform magnetic field the particle has a spiral orbit with a </a:t>
            </a:r>
            <a:r>
              <a:rPr lang="en-US" sz="1200" dirty="0" err="1"/>
              <a:t>gyroradius</a:t>
            </a:r>
            <a:r>
              <a:rPr lang="en-US" sz="1200" dirty="0"/>
              <a:t> </a:t>
            </a:r>
            <a:r>
              <a:rPr lang="en-US" sz="1200" dirty="0" err="1"/>
              <a:t>rg</a:t>
            </a:r>
            <a:r>
              <a:rPr lang="en-US" sz="1200" dirty="0"/>
              <a:t> = P /</a:t>
            </a:r>
            <a:r>
              <a:rPr lang="en-US" sz="1200" dirty="0" err="1"/>
              <a:t>Bc</a:t>
            </a:r>
            <a:r>
              <a:rPr lang="en-US" sz="1200" dirty="0"/>
              <a:t>. (b) When the field is non-uniform the particle drifts away from a field line due to the gradient and curvature of the field. (c) When a particle meets a kink in the field that has a scale length </a:t>
            </a:r>
            <a:r>
              <a:rPr lang="en-US" sz="1200" dirty="0" err="1"/>
              <a:t>rg</a:t>
            </a:r>
            <a:r>
              <a:rPr lang="en-US" sz="1200" dirty="0"/>
              <a:t> , all particles will progress through the kink (but they may drift to adjacent field lines while doing so). (d) Likewise, if </a:t>
            </a:r>
            <a:r>
              <a:rPr lang="en-US" sz="1200" dirty="0" err="1"/>
              <a:t>rg</a:t>
            </a:r>
            <a:r>
              <a:rPr lang="en-US" sz="1200" dirty="0"/>
              <a:t> scale size of the kink, all particles will pass through it without being affected much. (e, f, g) When </a:t>
            </a:r>
            <a:r>
              <a:rPr lang="en-US" sz="1200" dirty="0" err="1"/>
              <a:t>rg</a:t>
            </a:r>
            <a:r>
              <a:rPr lang="en-US" sz="1200" dirty="0"/>
              <a:t> ≈ scale size of the kink, it depends on the </a:t>
            </a:r>
            <a:r>
              <a:rPr lang="en-US" sz="1200" dirty="0" err="1"/>
              <a:t>gyrophase</a:t>
            </a:r>
            <a:r>
              <a:rPr lang="en-US" sz="1200" dirty="0"/>
              <a:t> of the motion when the particles starts to feel the kink whether it will go through the kink (e), be reflected back (f), or effectively get stuck in the kink (g). This process is called pitch-angle scattering along the field. (h) When particles meet such a kink, there is also a scattering in phase angle, which leads to scattering across the field lines, but such that </a:t>
            </a:r>
            <a:r>
              <a:rPr lang="el-GR" sz="1200" dirty="0"/>
              <a:t>κ⊥ κ‖</a:t>
            </a: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8</a:t>
            </a:fld>
            <a:endParaRPr lang="en-US"/>
          </a:p>
        </p:txBody>
      </p:sp>
    </p:spTree>
    <p:extLst>
      <p:ext uri="{BB962C8B-B14F-4D97-AF65-F5344CB8AC3E}">
        <p14:creationId xmlns:p14="http://schemas.microsoft.com/office/powerpoint/2010/main" val="3777949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11</a:t>
            </a:fld>
            <a:endParaRPr lang="en-US"/>
          </a:p>
        </p:txBody>
      </p:sp>
    </p:spTree>
    <p:extLst>
      <p:ext uri="{BB962C8B-B14F-4D97-AF65-F5344CB8AC3E}">
        <p14:creationId xmlns:p14="http://schemas.microsoft.com/office/powerpoint/2010/main" val="524642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ar-AE" dirty="0"/>
                  <a:t>(</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𝑥</m:t>
                        </m:r>
                      </m:sub>
                    </m:sSub>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𝑡</m:t>
                        </m:r>
                      </m:sub>
                    </m:sSub>
                    <m:r>
                      <m:rPr>
                        <m:sty m:val="p"/>
                      </m:rPr>
                      <a:rPr lang="en-US">
                        <a:latin typeface="Cambria Math" panose="02040503050406030204" pitchFamily="18" charset="0"/>
                      </a:rPr>
                      <m:t>sin</m:t>
                    </m:r>
                    <m:r>
                      <a:rPr lang="en-US">
                        <a:latin typeface="Cambria Math" panose="02040503050406030204" pitchFamily="18" charset="0"/>
                      </a:rPr>
                      <m:t>𝜑</m:t>
                    </m:r>
                  </m:oMath>
                </a14:m>
                <a:r>
                  <a:rPr lang="en-US" dirty="0"/>
                  <a:t> in our model), </a:t>
                </a:r>
                <a14:m>
                  <m:oMath xmlns:m="http://schemas.openxmlformats.org/officeDocument/2006/math">
                    <m:r>
                      <a:rPr lang="en-US">
                        <a:latin typeface="Cambria Math" panose="02040503050406030204" pitchFamily="18" charset="0"/>
                      </a:rPr>
                      <m:t>𝑚</m:t>
                    </m:r>
                  </m:oMath>
                </a14:m>
                <a:r>
                  <a:rPr lang="en-US" dirty="0"/>
                  <a:t> the intermediate variance direction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𝑦</m:t>
                        </m:r>
                      </m:sub>
                    </m:sSub>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𝑡</m:t>
                        </m:r>
                      </m:sub>
                    </m:sSub>
                    <m:r>
                      <m:rPr>
                        <m:sty m:val="p"/>
                      </m:rPr>
                      <a:rPr lang="en-US">
                        <a:latin typeface="Cambria Math" panose="02040503050406030204" pitchFamily="18" charset="0"/>
                      </a:rPr>
                      <m:t>cos</m:t>
                    </m:r>
                    <m:r>
                      <a:rPr lang="en-US">
                        <a:latin typeface="Cambria Math" panose="02040503050406030204" pitchFamily="18" charset="0"/>
                      </a:rPr>
                      <m:t>𝜑</m:t>
                    </m:r>
                  </m:oMath>
                </a14:m>
                <a:r>
                  <a:rPr lang="en-US" dirty="0"/>
                  <a:t>), and </a:t>
                </a:r>
                <a14:m>
                  <m:oMath xmlns:m="http://schemas.openxmlformats.org/officeDocument/2006/math">
                    <m:r>
                      <a:rPr lang="en-US">
                        <a:latin typeface="Cambria Math" panose="02040503050406030204" pitchFamily="18" charset="0"/>
                      </a:rPr>
                      <m:t>𝑛</m:t>
                    </m:r>
                  </m:oMath>
                </a14:m>
                <a:r>
                  <a:rPr lang="en-US" dirty="0"/>
                  <a:t> the minimum variance direction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𝑧</m:t>
                        </m:r>
                      </m:sub>
                    </m:sSub>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0</m:t>
                        </m:r>
                      </m:sub>
                    </m:sSub>
                    <m:r>
                      <m:rPr>
                        <m:sty m:val="p"/>
                      </m:rPr>
                      <a:rPr lang="en-US">
                        <a:latin typeface="Cambria Math" panose="02040503050406030204" pitchFamily="18" charset="0"/>
                      </a:rPr>
                      <m:t>cos</m:t>
                    </m:r>
                    <m:r>
                      <a:rPr lang="en-US">
                        <a:latin typeface="Cambria Math" panose="02040503050406030204" pitchFamily="18" charset="0"/>
                      </a:rPr>
                      <m:t>𝜃</m:t>
                    </m:r>
                  </m:oMath>
                </a14:m>
                <a:r>
                  <a:rPr lang="en-US" dirty="0"/>
                  <a:t>). Here,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𝑡</m:t>
                        </m:r>
                      </m:sub>
                    </m:sSub>
                  </m:oMath>
                </a14:m>
                <a:r>
                  <a:rPr lang="ar-AE" dirty="0"/>
                  <a:t> </a:t>
                </a:r>
                <a:r>
                  <a:rPr lang="en-US" dirty="0"/>
                  <a:t>and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0</m:t>
                        </m:r>
                      </m:sub>
                    </m:sSub>
                  </m:oMath>
                </a14:m>
                <a:r>
                  <a:rPr lang="ar-AE" dirty="0"/>
                  <a:t> </a:t>
                </a:r>
                <a:r>
                  <a:rPr lang="en-US" dirty="0"/>
                  <a:t>represent the tangential and total magnetic fields, respectively. Bottom: variations of the azimuthal angle </a:t>
                </a:r>
                <a14:m>
                  <m:oMath xmlns:m="http://schemas.openxmlformats.org/officeDocument/2006/math">
                    <m:r>
                      <a:rPr lang="en-US">
                        <a:latin typeface="Cambria Math" panose="02040503050406030204" pitchFamily="18" charset="0"/>
                      </a:rPr>
                      <m:t>𝜑</m:t>
                    </m:r>
                  </m:oMath>
                </a14:m>
                <a:r>
                  <a:rPr lang="en-US" dirty="0"/>
                  <a:t> and the azimuthal angle </a:t>
                </a:r>
                <a14:m>
                  <m:oMath xmlns:m="http://schemas.openxmlformats.org/officeDocument/2006/math">
                    <m:r>
                      <a:rPr lang="en-US">
                        <a:latin typeface="Cambria Math" panose="02040503050406030204" pitchFamily="18" charset="0"/>
                      </a:rPr>
                      <m:t>𝜃</m:t>
                    </m:r>
                  </m:oMath>
                </a14:m>
                <a:r>
                  <a:rPr lang="en-US" dirty="0"/>
                  <a:t> across the current sheet. Vertical lines indicate the current sheet boundaries, and the horizontal line represents </a:t>
                </a:r>
                <a14:m>
                  <m:oMath xmlns:m="http://schemas.openxmlformats.org/officeDocument/2006/math">
                    <m:r>
                      <a:rPr lang="en-US">
                        <a:latin typeface="Cambria Math" panose="02040503050406030204" pitchFamily="18" charset="0"/>
                      </a:rPr>
                      <m:t>𝜋</m:t>
                    </m:r>
                    <m:r>
                      <a:rPr lang="en-US">
                        <a:latin typeface="Cambria Math" panose="02040503050406030204" pitchFamily="18" charset="0"/>
                      </a:rPr>
                      <m:t>/2</m:t>
                    </m:r>
                  </m:oMath>
                </a14:m>
                <a:endParaRPr lang="en-US" dirty="0"/>
              </a:p>
            </p:txBody>
          </p:sp>
        </mc:Choice>
        <mc:Fallback xmlns="">
          <p:sp>
            <p:nvSpPr>
              <p:cNvPr id="3" name="Notes Placeholder 2"/>
              <p:cNvSpPr>
                <a:spLocks noGrp="1"/>
              </p:cNvSpPr>
              <p:nvPr>
                <p:ph type="body" idx="1"/>
              </p:nvPr>
            </p:nvSpPr>
            <p:spPr/>
            <p:txBody>
              <a:bodyPr/>
              <a:lstStyle/>
              <a:p>
                <a:r>
                  <a:rPr lang="ar-AE" dirty="0"/>
                  <a:t>(</a:t>
                </a:r>
                <a:r>
                  <a:rPr lang="ar-AE" i="0">
                    <a:latin typeface="Cambria Math" panose="02040503050406030204" pitchFamily="18" charset="0"/>
                  </a:rPr>
                  <a:t>𝐵_𝑥=𝐵_𝑡</a:t>
                </a:r>
                <a:r>
                  <a:rPr lang="en-US" i="0">
                    <a:latin typeface="Cambria Math" panose="02040503050406030204" pitchFamily="18" charset="0"/>
                  </a:rPr>
                  <a:t> sin𝜑</a:t>
                </a:r>
                <a:r>
                  <a:rPr lang="en-US" dirty="0"/>
                  <a:t> in our model), </a:t>
                </a:r>
                <a:r>
                  <a:rPr lang="en-US" i="0">
                    <a:latin typeface="Cambria Math" panose="02040503050406030204" pitchFamily="18" charset="0"/>
                  </a:rPr>
                  <a:t>𝑚</a:t>
                </a:r>
                <a:r>
                  <a:rPr lang="en-US" dirty="0"/>
                  <a:t> the intermediate variance direction (</a:t>
                </a:r>
                <a:r>
                  <a:rPr lang="ar-AE" i="0">
                    <a:latin typeface="Cambria Math" panose="02040503050406030204" pitchFamily="18" charset="0"/>
                  </a:rPr>
                  <a:t>𝐵_𝑦=𝐵_𝑡</a:t>
                </a:r>
                <a:r>
                  <a:rPr lang="en-US" i="0">
                    <a:latin typeface="Cambria Math" panose="02040503050406030204" pitchFamily="18" charset="0"/>
                  </a:rPr>
                  <a:t> cos𝜑</a:t>
                </a:r>
                <a:r>
                  <a:rPr lang="en-US" dirty="0"/>
                  <a:t>), and </a:t>
                </a:r>
                <a:r>
                  <a:rPr lang="en-US" i="0">
                    <a:latin typeface="Cambria Math" panose="02040503050406030204" pitchFamily="18" charset="0"/>
                  </a:rPr>
                  <a:t>𝑛</a:t>
                </a:r>
                <a:r>
                  <a:rPr lang="en-US" dirty="0"/>
                  <a:t> the minimum variance direction (</a:t>
                </a:r>
                <a:r>
                  <a:rPr lang="ar-AE" i="0">
                    <a:latin typeface="Cambria Math" panose="02040503050406030204" pitchFamily="18" charset="0"/>
                  </a:rPr>
                  <a:t>𝐵_𝑧=𝐵_0</a:t>
                </a:r>
                <a:r>
                  <a:rPr lang="en-US" i="0">
                    <a:latin typeface="Cambria Math" panose="02040503050406030204" pitchFamily="18" charset="0"/>
                  </a:rPr>
                  <a:t> cos𝜃</a:t>
                </a:r>
                <a:r>
                  <a:rPr lang="en-US" dirty="0"/>
                  <a:t>). Here, </a:t>
                </a:r>
                <a:r>
                  <a:rPr lang="ar-AE" i="0">
                    <a:latin typeface="Cambria Math" panose="02040503050406030204" pitchFamily="18" charset="0"/>
                  </a:rPr>
                  <a:t>𝐵_𝑡</a:t>
                </a:r>
                <a:r>
                  <a:rPr lang="ar-AE" dirty="0"/>
                  <a:t> </a:t>
                </a:r>
                <a:r>
                  <a:rPr lang="en-US" dirty="0"/>
                  <a:t>and </a:t>
                </a:r>
                <a:r>
                  <a:rPr lang="ar-AE" i="0">
                    <a:latin typeface="Cambria Math" panose="02040503050406030204" pitchFamily="18" charset="0"/>
                  </a:rPr>
                  <a:t>𝐵_0</a:t>
                </a:r>
                <a:r>
                  <a:rPr lang="ar-AE" dirty="0"/>
                  <a:t> </a:t>
                </a:r>
                <a:r>
                  <a:rPr lang="en-US" dirty="0"/>
                  <a:t>represent the tangential and total magnetic fields, respectively. Bottom: variations of the azimuthal angle </a:t>
                </a:r>
                <a:r>
                  <a:rPr lang="en-US" i="0">
                    <a:latin typeface="Cambria Math" panose="02040503050406030204" pitchFamily="18" charset="0"/>
                  </a:rPr>
                  <a:t>𝜑</a:t>
                </a:r>
                <a:r>
                  <a:rPr lang="en-US" dirty="0"/>
                  <a:t> and the azimuthal angle </a:t>
                </a:r>
                <a:r>
                  <a:rPr lang="en-US" i="0">
                    <a:latin typeface="Cambria Math" panose="02040503050406030204" pitchFamily="18" charset="0"/>
                  </a:rPr>
                  <a:t>𝜃</a:t>
                </a:r>
                <a:r>
                  <a:rPr lang="en-US" dirty="0"/>
                  <a:t> across the current sheet. Vertical lines indicate the current sheet boundaries, and the horizontal line represents </a:t>
                </a:r>
                <a:r>
                  <a:rPr lang="en-US" i="0">
                    <a:latin typeface="Cambria Math" panose="02040503050406030204" pitchFamily="18" charset="0"/>
                  </a:rPr>
                  <a:t>𝜋/2</a:t>
                </a:r>
                <a:endParaRPr lang="en-US" dirty="0"/>
              </a:p>
            </p:txBody>
          </p:sp>
        </mc:Fallback>
      </mc:AlternateContent>
      <p:sp>
        <p:nvSpPr>
          <p:cNvPr id="4" name="Slide Number Placeholder 3"/>
          <p:cNvSpPr>
            <a:spLocks noGrp="1"/>
          </p:cNvSpPr>
          <p:nvPr>
            <p:ph type="sldNum" sz="quarter" idx="5"/>
          </p:nvPr>
        </p:nvSpPr>
        <p:spPr/>
        <p:txBody>
          <a:bodyPr/>
          <a:lstStyle/>
          <a:p>
            <a:fld id="{18BDFEC3-8487-43E8-A154-7C12CBC1FFF2}" type="slidenum">
              <a:rPr lang="en-US" smtClean="0"/>
              <a:t>12</a:t>
            </a:fld>
            <a:endParaRPr lang="en-US"/>
          </a:p>
        </p:txBody>
      </p:sp>
    </p:spTree>
    <p:extLst>
      <p:ext uri="{BB962C8B-B14F-4D97-AF65-F5344CB8AC3E}">
        <p14:creationId xmlns:p14="http://schemas.microsoft.com/office/powerpoint/2010/main" val="1864136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13</a:t>
            </a:fld>
            <a:endParaRPr lang="en-US"/>
          </a:p>
        </p:txBody>
      </p:sp>
    </p:spTree>
    <p:extLst>
      <p:ext uri="{BB962C8B-B14F-4D97-AF65-F5344CB8AC3E}">
        <p14:creationId xmlns:p14="http://schemas.microsoft.com/office/powerpoint/2010/main" val="6061193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5/20/25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 Target="slide41.xml"/><Relationship Id="rId3" Type="http://schemas.openxmlformats.org/officeDocument/2006/relationships/slide" Target="slide10.xml"/><Relationship Id="rId7" Type="http://schemas.openxmlformats.org/officeDocument/2006/relationships/slide" Target="slide45.xml"/><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slide" Target="slide39.xml"/><Relationship Id="rId5" Type="http://schemas.openxmlformats.org/officeDocument/2006/relationships/slide" Target="slide33.xml"/><Relationship Id="rId4" Type="http://schemas.openxmlformats.org/officeDocument/2006/relationships/slide" Target="slide2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slide" Target="slide41.xml"/><Relationship Id="rId3" Type="http://schemas.openxmlformats.org/officeDocument/2006/relationships/slide" Target="slide10.xml"/><Relationship Id="rId7" Type="http://schemas.openxmlformats.org/officeDocument/2006/relationships/slide" Target="slide45.xml"/><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slide" Target="slide39.xml"/><Relationship Id="rId5" Type="http://schemas.openxmlformats.org/officeDocument/2006/relationships/slide" Target="slide33.xml"/><Relationship Id="rId4" Type="http://schemas.openxmlformats.org/officeDocument/2006/relationships/slide" Target="slide21.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8.xml"/><Relationship Id="rId5" Type="http://schemas.openxmlformats.org/officeDocument/2006/relationships/image" Target="../media/image35.png"/></Relationships>
</file>

<file path=ppt/slides/_rels/slide21.xml.rels><?xml version="1.0" encoding="UTF-8" standalone="yes"?>
<Relationships xmlns="http://schemas.openxmlformats.org/package/2006/relationships"><Relationship Id="rId8" Type="http://schemas.openxmlformats.org/officeDocument/2006/relationships/slide" Target="slide41.xml"/><Relationship Id="rId3" Type="http://schemas.openxmlformats.org/officeDocument/2006/relationships/slide" Target="slide10.xml"/><Relationship Id="rId7" Type="http://schemas.openxmlformats.org/officeDocument/2006/relationships/slide" Target="slide45.xml"/><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slide" Target="slide39.xml"/><Relationship Id="rId5" Type="http://schemas.openxmlformats.org/officeDocument/2006/relationships/slide" Target="slide33.xml"/><Relationship Id="rId4" Type="http://schemas.openxmlformats.org/officeDocument/2006/relationships/slide" Target="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3" Type="http://schemas.openxmlformats.org/officeDocument/2006/relationships/image" Target="../media/image34.gif"/><Relationship Id="rId7" Type="http://schemas.openxmlformats.org/officeDocument/2006/relationships/image" Target="../media/image240.png"/><Relationship Id="rId2" Type="http://schemas.openxmlformats.org/officeDocument/2006/relationships/image" Target="../media/image190.png"/><Relationship Id="rId1" Type="http://schemas.openxmlformats.org/officeDocument/2006/relationships/slideLayout" Target="../slideLayouts/slideLayout8.xml"/><Relationship Id="rId6" Type="http://schemas.openxmlformats.org/officeDocument/2006/relationships/image" Target="../media/image230.png"/><Relationship Id="rId5" Type="http://schemas.openxmlformats.org/officeDocument/2006/relationships/image" Target="../media/image220.png"/><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43.png"/><Relationship Id="rId4" Type="http://schemas.openxmlformats.org/officeDocument/2006/relationships/image" Target="../media/image42.png"/></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10.png"/><Relationship Id="rId1" Type="http://schemas.openxmlformats.org/officeDocument/2006/relationships/slideLayout" Target="../slideLayouts/slideLayout8.xml"/><Relationship Id="rId5" Type="http://schemas.openxmlformats.org/officeDocument/2006/relationships/image" Target="../media/image280.png"/><Relationship Id="rId4" Type="http://schemas.openxmlformats.org/officeDocument/2006/relationships/image" Target="../media/image41.svg"/></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290.png"/><Relationship Id="rId1" Type="http://schemas.openxmlformats.org/officeDocument/2006/relationships/slideLayout" Target="../slideLayouts/slideLayout8.xml"/><Relationship Id="rId4" Type="http://schemas.openxmlformats.org/officeDocument/2006/relationships/image" Target="../media/image330.png"/></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46.png"/><Relationship Id="rId4" Type="http://schemas.openxmlformats.org/officeDocument/2006/relationships/image" Target="../media/image45.png"/></Relationships>
</file>

<file path=ppt/slides/_rels/slide2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70.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3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2.png"/></Relationships>
</file>

<file path=ppt/slides/_rels/slide33.xml.rels><?xml version="1.0" encoding="UTF-8" standalone="yes"?>
<Relationships xmlns="http://schemas.openxmlformats.org/package/2006/relationships"><Relationship Id="rId8" Type="http://schemas.openxmlformats.org/officeDocument/2006/relationships/slide" Target="slide41.xml"/><Relationship Id="rId3" Type="http://schemas.openxmlformats.org/officeDocument/2006/relationships/slide" Target="slide10.xml"/><Relationship Id="rId7" Type="http://schemas.openxmlformats.org/officeDocument/2006/relationships/slide" Target="slide45.xml"/><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slide" Target="slide39.xml"/><Relationship Id="rId5" Type="http://schemas.openxmlformats.org/officeDocument/2006/relationships/slide" Target="slide33.xml"/><Relationship Id="rId4" Type="http://schemas.openxmlformats.org/officeDocument/2006/relationships/slide" Target="slide21.xml"/></Relationships>
</file>

<file path=ppt/slides/_rels/slide3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sv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10" Type="http://schemas.openxmlformats.org/officeDocument/2006/relationships/image" Target="../media/image67.png"/><Relationship Id="rId4" Type="http://schemas.openxmlformats.org/officeDocument/2006/relationships/image" Target="../media/image61.svg"/><Relationship Id="rId9" Type="http://schemas.openxmlformats.org/officeDocument/2006/relationships/image" Target="../media/image66.png"/></Relationships>
</file>

<file path=ppt/slides/_rels/slide39.xml.rels><?xml version="1.0" encoding="UTF-8" standalone="yes"?>
<Relationships xmlns="http://schemas.openxmlformats.org/package/2006/relationships"><Relationship Id="rId8" Type="http://schemas.openxmlformats.org/officeDocument/2006/relationships/slide" Target="slide41.xml"/><Relationship Id="rId3" Type="http://schemas.openxmlformats.org/officeDocument/2006/relationships/slide" Target="slide10.xml"/><Relationship Id="rId7" Type="http://schemas.openxmlformats.org/officeDocument/2006/relationships/slide" Target="slide45.xml"/><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slide" Target="slide39.xml"/><Relationship Id="rId5" Type="http://schemas.openxmlformats.org/officeDocument/2006/relationships/slide" Target="slide33.xml"/><Relationship Id="rId4" Type="http://schemas.openxmlformats.org/officeDocument/2006/relationships/slide" Target="slide2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 Id="rId4" Type="http://schemas.openxmlformats.org/officeDocument/2006/relationships/image" Target="../media/image74.png"/></Relationships>
</file>

<file path=ppt/slides/_rels/slide45.xml.rels><?xml version="1.0" encoding="UTF-8" standalone="yes"?>
<Relationships xmlns="http://schemas.openxmlformats.org/package/2006/relationships"><Relationship Id="rId8" Type="http://schemas.openxmlformats.org/officeDocument/2006/relationships/slide" Target="slide41.xml"/><Relationship Id="rId3" Type="http://schemas.openxmlformats.org/officeDocument/2006/relationships/slide" Target="slide10.xml"/><Relationship Id="rId7" Type="http://schemas.openxmlformats.org/officeDocument/2006/relationships/slide" Target="slide45.xml"/><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slide" Target="slide39.xml"/><Relationship Id="rId5" Type="http://schemas.openxmlformats.org/officeDocument/2006/relationships/slide" Target="slide33.xml"/><Relationship Id="rId4" Type="http://schemas.openxmlformats.org/officeDocument/2006/relationships/slide" Target="slide21.xml"/></Relationships>
</file>

<file path=ppt/slides/_rels/slide46.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20.png"/><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80.png"/></Relationships>
</file>

<file path=ppt/slides/_rels/slide50.xml.rels><?xml version="1.0" encoding="UTF-8" standalone="yes"?>
<Relationships xmlns="http://schemas.openxmlformats.org/package/2006/relationships"><Relationship Id="rId8" Type="http://schemas.openxmlformats.org/officeDocument/2006/relationships/hyperlink" Target="https://doi.org/10.1051/0004-6361/202346990" TargetMode="External"/><Relationship Id="rId13" Type="http://schemas.openxmlformats.org/officeDocument/2006/relationships/hyperlink" Target="https://doi.org/10.1007/s11214-013-9958-9" TargetMode="External"/><Relationship Id="rId18" Type="http://schemas.openxmlformats.org/officeDocument/2006/relationships/image" Target="../media/image740.png"/><Relationship Id="rId3" Type="http://schemas.openxmlformats.org/officeDocument/2006/relationships/hyperlink" Target="https://doi.org/10.1007/s11214-017-0435-8" TargetMode="External"/><Relationship Id="rId7" Type="http://schemas.openxmlformats.org/officeDocument/2006/relationships/hyperlink" Target="https://doi.org/10.3847/1538-4357/ac5bd9" TargetMode="External"/><Relationship Id="rId12" Type="http://schemas.openxmlformats.org/officeDocument/2006/relationships/hyperlink" Target="https://doi.org/10.1093/mnras/stw877" TargetMode="External"/><Relationship Id="rId17" Type="http://schemas.openxmlformats.org/officeDocument/2006/relationships/hyperlink" Target="https://doi.org/10.3847/2041-8213/ac4fc4" TargetMode="External"/><Relationship Id="rId2" Type="http://schemas.openxmlformats.org/officeDocument/2006/relationships/hyperlink" Target="https://doi.org/10.1038/s41586-019-1818-7" TargetMode="External"/><Relationship Id="rId16" Type="http://schemas.openxmlformats.org/officeDocument/2006/relationships/hyperlink" Target="https://doi.org/10.1029/2024JA032586" TargetMode="External"/><Relationship Id="rId1" Type="http://schemas.openxmlformats.org/officeDocument/2006/relationships/slideLayout" Target="../slideLayouts/slideLayout2.xml"/><Relationship Id="rId6" Type="http://schemas.openxmlformats.org/officeDocument/2006/relationships/hyperlink" Target="https://doi.org/10.3847/1538-4357/ac06a1" TargetMode="External"/><Relationship Id="rId11" Type="http://schemas.openxmlformats.org/officeDocument/2006/relationships/hyperlink" Target="https://doi.org/10.1086/525523" TargetMode="External"/><Relationship Id="rId5" Type="http://schemas.openxmlformats.org/officeDocument/2006/relationships/hyperlink" Target="https://doi.org/10.1063/1.3395944" TargetMode="External"/><Relationship Id="rId15" Type="http://schemas.openxmlformats.org/officeDocument/2006/relationships/hyperlink" Target="https://doi.org/10.3847/1538-4357/ace1f2" TargetMode="External"/><Relationship Id="rId10" Type="http://schemas.openxmlformats.org/officeDocument/2006/relationships/hyperlink" Target="https://doi.org/10.1016/0032-0633(65)90131-5" TargetMode="External"/><Relationship Id="rId4" Type="http://schemas.openxmlformats.org/officeDocument/2006/relationships/hyperlink" Target="https://doi.org/10.1103/PhysRevE.49.5179" TargetMode="External"/><Relationship Id="rId9" Type="http://schemas.openxmlformats.org/officeDocument/2006/relationships/hyperlink" Target="https://doi.org/10.1103/PhysRevLett.59.1424" TargetMode="External"/><Relationship Id="rId14" Type="http://schemas.openxmlformats.org/officeDocument/2006/relationships/hyperlink" Target="https://doi.org/10.5194/angeo-19-667-2001"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Kinetic-scale solar wind current sheets</a:t>
            </a:r>
          </a:p>
        </p:txBody>
      </p:sp>
      <p:sp>
        <p:nvSpPr>
          <p:cNvPr id="3" name="Subtitle 2"/>
          <p:cNvSpPr>
            <a:spLocks noGrp="1"/>
          </p:cNvSpPr>
          <p:nvPr>
            <p:ph type="subTitle" idx="1"/>
          </p:nvPr>
        </p:nvSpPr>
        <p:spPr>
          <a:xfrm>
            <a:off x="1371600" y="2914650"/>
            <a:ext cx="6400800" cy="1314450"/>
          </a:xfrm>
        </p:spPr>
        <p:txBody>
          <a:bodyPr>
            <a:normAutofit fontScale="92500" lnSpcReduction="10000"/>
          </a:bodyPr>
          <a:lstStyle/>
          <a:p>
            <a:pPr marL="0" lvl="0" indent="0">
              <a:buNone/>
            </a:pPr>
            <a:r>
              <a:rPr dirty="0"/>
              <a:t>Statistical characteristics and their role in energetic particle transport</a:t>
            </a:r>
            <a:br>
              <a:rPr dirty="0"/>
            </a:br>
            <a:br>
              <a:rPr dirty="0"/>
            </a:br>
            <a:endParaRPr dirty="0"/>
          </a:p>
        </p:txBody>
      </p:sp>
      <p:sp>
        <p:nvSpPr>
          <p:cNvPr id="5" name="TextBox 4">
            <a:extLst>
              <a:ext uri="{FF2B5EF4-FFF2-40B4-BE49-F238E27FC236}">
                <a16:creationId xmlns:a16="http://schemas.microsoft.com/office/drawing/2014/main" id="{264170A8-3EE0-C8BB-ED01-B3CC1B1B033B}"/>
              </a:ext>
            </a:extLst>
          </p:cNvPr>
          <p:cNvSpPr txBox="1"/>
          <p:nvPr/>
        </p:nvSpPr>
        <p:spPr>
          <a:xfrm>
            <a:off x="947394" y="3896421"/>
            <a:ext cx="7249212" cy="923330"/>
          </a:xfrm>
          <a:prstGeom prst="rect">
            <a:avLst/>
          </a:prstGeom>
          <a:noFill/>
        </p:spPr>
        <p:txBody>
          <a:bodyPr wrap="square">
            <a:spAutoFit/>
          </a:bodyPr>
          <a:lstStyle/>
          <a:p>
            <a:pPr lvl="0" algn="ctr"/>
            <a:r>
              <a:rPr lang="en-US" dirty="0"/>
              <a:t>Graduate Student: Zijin Zhang</a:t>
            </a:r>
          </a:p>
          <a:p>
            <a:pPr lvl="0" algn="ctr"/>
            <a:r>
              <a:rPr lang="en-US" dirty="0"/>
              <a:t>Supervisor: Vassilis Angelopoulos</a:t>
            </a:r>
          </a:p>
          <a:p>
            <a:pPr lvl="0" algn="ctr"/>
            <a:r>
              <a:rPr lang="en-US" dirty="0"/>
              <a:t>Committee: Marco Velli, Hao Cao, Paulo Alves, Anton Artemyev</a:t>
            </a:r>
          </a:p>
        </p:txBody>
      </p:sp>
      <p:sp>
        <p:nvSpPr>
          <p:cNvPr id="6" name="TextBox 5">
            <a:extLst>
              <a:ext uri="{FF2B5EF4-FFF2-40B4-BE49-F238E27FC236}">
                <a16:creationId xmlns:a16="http://schemas.microsoft.com/office/drawing/2014/main" id="{CA7DB1B7-9E8D-C3FC-AF9B-685A103D3A09}"/>
              </a:ext>
            </a:extLst>
          </p:cNvPr>
          <p:cNvSpPr txBox="1"/>
          <p:nvPr/>
        </p:nvSpPr>
        <p:spPr>
          <a:xfrm>
            <a:off x="4572000" y="100331"/>
            <a:ext cx="4572000" cy="1200329"/>
          </a:xfrm>
          <a:prstGeom prst="rect">
            <a:avLst/>
          </a:prstGeom>
          <a:noFill/>
        </p:spPr>
        <p:txBody>
          <a:bodyPr wrap="square">
            <a:spAutoFit/>
          </a:bodyPr>
          <a:lstStyle/>
          <a:p>
            <a:pPr marL="1270000" lvl="0" indent="0">
              <a:buNone/>
            </a:pPr>
            <a:r>
              <a:rPr lang="en-US" sz="1800" dirty="0"/>
              <a:t>“ The dinosaurs became extinct because they didn’t have a space </a:t>
            </a:r>
            <a:r>
              <a:rPr lang="en-US" sz="1800" dirty="0" err="1"/>
              <a:t>programme</a:t>
            </a:r>
            <a:r>
              <a:rPr lang="en-US" sz="1800" dirty="0"/>
              <a:t>. ” </a:t>
            </a:r>
          </a:p>
          <a:p>
            <a:pPr marL="1270000" lvl="0" indent="0">
              <a:buNone/>
            </a:pPr>
            <a:r>
              <a:rPr lang="en-US" dirty="0"/>
              <a:t>					</a:t>
            </a:r>
            <a:r>
              <a:rPr lang="en-US" sz="1800" dirty="0"/>
              <a:t>- Larry Niven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marL="0" lvl="0" indent="0">
              <a:buNone/>
            </a:pPr>
            <a:r>
              <a:t>Part 1: Observational Analysis of Current Sheets</a:t>
            </a:r>
          </a:p>
        </p:txBody>
      </p:sp>
      <p:sp>
        <p:nvSpPr>
          <p:cNvPr id="6" name="TextBox 5">
            <a:extLst>
              <a:ext uri="{FF2B5EF4-FFF2-40B4-BE49-F238E27FC236}">
                <a16:creationId xmlns:a16="http://schemas.microsoft.com/office/drawing/2014/main" id="{79F888F1-DDF0-BBA3-7E16-EB165BA59513}"/>
              </a:ext>
            </a:extLst>
          </p:cNvPr>
          <p:cNvSpPr txBox="1"/>
          <p:nvPr/>
        </p:nvSpPr>
        <p:spPr>
          <a:xfrm>
            <a:off x="4216400" y="914994"/>
            <a:ext cx="4572000" cy="923330"/>
          </a:xfrm>
          <a:prstGeom prst="rect">
            <a:avLst/>
          </a:prstGeom>
          <a:noFill/>
        </p:spPr>
        <p:txBody>
          <a:bodyPr wrap="square">
            <a:spAutoFit/>
          </a:bodyPr>
          <a:lstStyle/>
          <a:p>
            <a:pPr marL="1270000" lvl="0" indent="0">
              <a:buNone/>
            </a:pPr>
            <a:r>
              <a:rPr lang="en-US" sz="1800" dirty="0"/>
              <a:t>“ Wanderer, there is no path the path is forged as you wander. ”</a:t>
            </a:r>
          </a:p>
          <a:p>
            <a:pPr marL="1270000" lvl="0" indent="0">
              <a:buNone/>
            </a:pPr>
            <a:r>
              <a:rPr lang="en-US" dirty="0"/>
              <a:t>			</a:t>
            </a:r>
            <a:r>
              <a:rPr lang="en-US" sz="1800" dirty="0"/>
              <a:t> - Antonio Machado</a:t>
            </a:r>
          </a:p>
        </p:txBody>
      </p:sp>
      <p:sp>
        <p:nvSpPr>
          <p:cNvPr id="7" name="Content Placeholder 2">
            <a:extLst>
              <a:ext uri="{FF2B5EF4-FFF2-40B4-BE49-F238E27FC236}">
                <a16:creationId xmlns:a16="http://schemas.microsoft.com/office/drawing/2014/main" id="{E4425CB1-3A29-E574-E9AD-7560A7A62F31}"/>
              </a:ext>
            </a:extLst>
          </p:cNvPr>
          <p:cNvSpPr txBox="1">
            <a:spLocks/>
          </p:cNvSpPr>
          <p:nvPr/>
        </p:nvSpPr>
        <p:spPr>
          <a:xfrm>
            <a:off x="117835" y="235669"/>
            <a:ext cx="4454165" cy="2021105"/>
          </a:xfrm>
          <a:prstGeom prst="rect">
            <a:avLst/>
          </a:prstGeom>
        </p:spPr>
        <p:txBody>
          <a:bodyPr vert="horz" lIns="91440" tIns="45720" rIns="91440" bIns="45720" rtlCol="0" anchor="b">
            <a:normAutofit/>
          </a:bodyPr>
          <a:lstStyle>
            <a:lvl1pPr marL="0" indent="0" algn="l" defTabSz="342900" rtl="0" eaLnBrk="1" latinLnBrk="0" hangingPunct="1">
              <a:spcBef>
                <a:spcPct val="20000"/>
              </a:spcBef>
              <a:buFont typeface="Arial"/>
              <a:buNone/>
              <a:defRPr sz="1500" kern="1200">
                <a:solidFill>
                  <a:schemeClr val="tx1">
                    <a:tint val="75000"/>
                  </a:schemeClr>
                </a:solidFill>
                <a:latin typeface="+mn-lt"/>
                <a:ea typeface="+mn-ea"/>
                <a:cs typeface="+mn-cs"/>
              </a:defRPr>
            </a:lvl1pPr>
            <a:lvl2pPr marL="342900" indent="0" algn="l" defTabSz="342900" rtl="0" eaLnBrk="1" latinLnBrk="0" hangingPunct="1">
              <a:spcBef>
                <a:spcPct val="20000"/>
              </a:spcBef>
              <a:buFont typeface="Arial"/>
              <a:buNone/>
              <a:defRPr sz="1350" kern="1200">
                <a:solidFill>
                  <a:schemeClr val="tx1">
                    <a:tint val="75000"/>
                  </a:schemeClr>
                </a:solidFill>
                <a:latin typeface="+mn-lt"/>
                <a:ea typeface="+mn-ea"/>
                <a:cs typeface="+mn-cs"/>
              </a:defRPr>
            </a:lvl2pPr>
            <a:lvl3pPr marL="685800" indent="0" algn="l" defTabSz="342900" rtl="0" eaLnBrk="1" latinLnBrk="0" hangingPunct="1">
              <a:spcBef>
                <a:spcPct val="20000"/>
              </a:spcBef>
              <a:buFont typeface="Arial"/>
              <a:buNone/>
              <a:defRPr sz="1200" kern="1200">
                <a:solidFill>
                  <a:schemeClr val="tx1">
                    <a:tint val="75000"/>
                  </a:schemeClr>
                </a:solidFill>
                <a:latin typeface="+mn-lt"/>
                <a:ea typeface="+mn-ea"/>
                <a:cs typeface="+mn-cs"/>
              </a:defRPr>
            </a:lvl3pPr>
            <a:lvl4pPr marL="10287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4pPr>
            <a:lvl5pPr marL="13716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5pPr>
            <a:lvl6pPr marL="17145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6pPr>
            <a:lvl7pPr marL="20574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7pPr>
            <a:lvl8pPr marL="24003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8pPr>
            <a:lvl9pPr marL="27432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9pPr>
          </a:lstStyle>
          <a:p>
            <a:r>
              <a:rPr lang="en-US" dirty="0">
                <a:solidFill>
                  <a:schemeClr val="tx1"/>
                </a:solidFill>
                <a:hlinkClick r:id="rId2" action="ppaction://hlinksldjump">
                  <a:extLst>
                    <a:ext uri="{A12FA001-AC4F-418D-AE19-62706E023703}">
                      <ahyp:hlinkClr xmlns:ahyp="http://schemas.microsoft.com/office/drawing/2018/hyperlinkcolor" val="tx"/>
                    </a:ext>
                  </a:extLst>
                </a:hlinkClick>
              </a:rPr>
              <a:t>Part 0: Research Context and Background</a:t>
            </a:r>
          </a:p>
          <a:p>
            <a:r>
              <a:rPr lang="en-US" dirty="0">
                <a:solidFill>
                  <a:schemeClr val="tx1"/>
                </a:solidFill>
                <a:hlinkClick r:id="rId3" action="ppaction://hlinksldjump">
                  <a:extLst>
                    <a:ext uri="{A12FA001-AC4F-418D-AE19-62706E023703}">
                      <ahyp:hlinkClr xmlns:ahyp="http://schemas.microsoft.com/office/drawing/2018/hyperlinkcolor" val="tx"/>
                    </a:ext>
                  </a:extLst>
                </a:hlinkClick>
              </a:rPr>
              <a:t>Part 1: Observational Analysis of Current Sheets</a:t>
            </a:r>
          </a:p>
          <a:p>
            <a:r>
              <a:rPr lang="en-US" dirty="0">
                <a:solidFill>
                  <a:schemeClr val="tx1"/>
                </a:solidFill>
                <a:hlinkClick r:id="rId4" action="ppaction://hlinksldjump">
                  <a:extLst>
                    <a:ext uri="{A12FA001-AC4F-418D-AE19-62706E023703}">
                      <ahyp:hlinkClr xmlns:ahyp="http://schemas.microsoft.com/office/drawing/2018/hyperlinkcolor" val="tx"/>
                    </a:ext>
                  </a:extLst>
                </a:hlinkClick>
              </a:rPr>
              <a:t>Part 2: Quantitative Modeling of Particle Scattering</a:t>
            </a:r>
          </a:p>
          <a:p>
            <a:r>
              <a:rPr lang="en-US" dirty="0">
                <a:solidFill>
                  <a:schemeClr val="tx1"/>
                </a:solidFill>
                <a:hlinkClick r:id="rId5" action="ppaction://hlinksldjump">
                  <a:extLst>
                    <a:ext uri="{A12FA001-AC4F-418D-AE19-62706E023703}">
                      <ahyp:hlinkClr xmlns:ahyp="http://schemas.microsoft.com/office/drawing/2018/hyperlinkcolor" val="tx"/>
                    </a:ext>
                  </a:extLst>
                </a:hlinkClick>
              </a:rPr>
              <a:t>Part 1.5: Multifluid Model for Current Sheet Alfvénicity</a:t>
            </a:r>
          </a:p>
          <a:p>
            <a:r>
              <a:rPr lang="en-US" dirty="0">
                <a:solidFill>
                  <a:schemeClr val="tx1"/>
                </a:solidFill>
                <a:hlinkClick r:id="rId6" action="ppaction://hlinksldjump">
                  <a:extLst>
                    <a:ext uri="{A12FA001-AC4F-418D-AE19-62706E023703}">
                      <ahyp:hlinkClr xmlns:ahyp="http://schemas.microsoft.com/office/drawing/2018/hyperlinkcolor" val="tx"/>
                    </a:ext>
                  </a:extLst>
                </a:hlinkClick>
              </a:rPr>
              <a:t>Part 0.5: Software Development</a:t>
            </a:r>
          </a:p>
          <a:p>
            <a:r>
              <a:rPr lang="en-US" dirty="0">
                <a:solidFill>
                  <a:schemeClr val="tx1"/>
                </a:solidFill>
                <a:hlinkClick r:id="rId7" action="ppaction://hlinksldjump">
                  <a:extLst>
                    <a:ext uri="{A12FA001-AC4F-418D-AE19-62706E023703}">
                      <ahyp:hlinkClr xmlns:ahyp="http://schemas.microsoft.com/office/drawing/2018/hyperlinkcolor" val="tx"/>
                    </a:ext>
                  </a:extLst>
                </a:hlinkClick>
              </a:rPr>
              <a:t>Part 3: Proposed Research</a:t>
            </a:r>
          </a:p>
          <a:p>
            <a:r>
              <a:rPr lang="en-US" dirty="0">
                <a:solidFill>
                  <a:schemeClr val="tx1"/>
                </a:solidFill>
                <a:hlinkClick r:id="rId8" action="ppaction://hlinksldjump">
                  <a:extLst>
                    <a:ext uri="{A12FA001-AC4F-418D-AE19-62706E023703}">
                      <ahyp:hlinkClr xmlns:ahyp="http://schemas.microsoft.com/office/drawing/2018/hyperlinkcolor" val="tx"/>
                    </a:ext>
                  </a:extLst>
                </a:hlinkClick>
              </a:rPr>
              <a:t>Conclusion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42783"/>
            <a:ext cx="8216899" cy="909970"/>
          </a:xfrm>
        </p:spPr>
        <p:txBody>
          <a:bodyPr>
            <a:normAutofit/>
          </a:bodyPr>
          <a:lstStyle/>
          <a:p>
            <a:pPr marL="0" lvl="0" indent="0">
              <a:buNone/>
            </a:pPr>
            <a:r>
              <a:rPr sz="2400" dirty="0"/>
              <a:t>What are the properties of current sheets that are most relevant to particle transport?</a:t>
            </a:r>
          </a:p>
        </p:txBody>
      </p:sp>
      <p:sp>
        <p:nvSpPr>
          <p:cNvPr id="4" name="Text Placeholder 3"/>
          <p:cNvSpPr>
            <a:spLocks noGrp="1"/>
          </p:cNvSpPr>
          <p:nvPr>
            <p:ph type="body" sz="half" idx="2"/>
          </p:nvPr>
        </p:nvSpPr>
        <p:spPr>
          <a:xfrm>
            <a:off x="4820102" y="541335"/>
            <a:ext cx="3937001" cy="741122"/>
          </a:xfrm>
        </p:spPr>
        <p:txBody>
          <a:bodyPr>
            <a:normAutofit fontScale="92500" lnSpcReduction="10000"/>
          </a:bodyPr>
          <a:lstStyle/>
          <a:p>
            <a:pPr marL="0" lvl="0" indent="0">
              <a:buNone/>
            </a:pPr>
            <a:r>
              <a:rPr lang="en-US" sz="1600" dirty="0">
                <a:solidFill>
                  <a:schemeClr val="bg1">
                    <a:lumMod val="50000"/>
                  </a:schemeClr>
                </a:solidFill>
              </a:rPr>
              <a:t>Similar to the role of turbulence level, spectral index, anisotropy and intermittency in turbulence transport models?</a:t>
            </a:r>
          </a:p>
        </p:txBody>
      </p:sp>
      <p:pic>
        <p:nvPicPr>
          <p:cNvPr id="3" name="Picture 1" descr="https://github.com/Beforerr/finesst_solar_wind_discontinuities/blob/e3a573abca54aa0c7bf3f19a28b058fc68f42060/figures/fig-ids_examples.png?raw=true"/>
          <p:cNvPicPr>
            <a:picLocks noGrp="1" noChangeAspect="1"/>
          </p:cNvPicPr>
          <p:nvPr/>
        </p:nvPicPr>
        <p:blipFill>
          <a:blip r:embed="rId3"/>
          <a:stretch>
            <a:fillRect/>
          </a:stretch>
        </p:blipFill>
        <p:spPr bwMode="auto">
          <a:xfrm>
            <a:off x="457201" y="1279285"/>
            <a:ext cx="7754787" cy="2584929"/>
          </a:xfrm>
          <a:prstGeom prst="rect">
            <a:avLst/>
          </a:prstGeom>
          <a:noFill/>
          <a:ln w="9525">
            <a:noFill/>
            <a:headEnd/>
            <a:tailEnd/>
          </a:ln>
        </p:spPr>
      </p:pic>
      <p:sp>
        <p:nvSpPr>
          <p:cNvPr id="5" name="TextBox 3"/>
          <p:cNvSpPr txBox="1"/>
          <p:nvPr/>
        </p:nvSpPr>
        <p:spPr>
          <a:xfrm>
            <a:off x="5683781" y="3867628"/>
            <a:ext cx="3460219" cy="1007394"/>
          </a:xfrm>
          <a:prstGeom prst="rect">
            <a:avLst/>
          </a:prstGeom>
          <a:noFill/>
        </p:spPr>
        <p:txBody>
          <a:bodyPr/>
          <a:lstStyle/>
          <a:p>
            <a:pPr marL="0" lvl="0" indent="0" algn="ctr">
              <a:buNone/>
            </a:pPr>
            <a:r>
              <a:rPr dirty="0"/>
              <a:t>Current sheets detected by PSP, Juno, STEREO and near-Earth ARTEMIS satellite</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FACBCDE0-A542-4971-1B4E-7475A4F2FDC2}"/>
                  </a:ext>
                </a:extLst>
              </p:cNvPr>
              <p:cNvSpPr txBox="1"/>
              <p:nvPr/>
            </p:nvSpPr>
            <p:spPr>
              <a:xfrm>
                <a:off x="1174220" y="4832687"/>
                <a:ext cx="4572000" cy="369332"/>
              </a:xfrm>
              <a:prstGeom prst="rect">
                <a:avLst/>
              </a:prstGeom>
              <a:noFill/>
            </p:spPr>
            <p:txBody>
              <a:bodyPr wrap="square">
                <a:spAutoFit/>
              </a:bodyPr>
              <a:lstStyle/>
              <a:p>
                <a14:m>
                  <m:oMath xmlns:m="http://schemas.openxmlformats.org/officeDocument/2006/math">
                    <m:r>
                      <a:rPr lang="ar-AE">
                        <a:latin typeface="Cambria Math" panose="02040503050406030204" pitchFamily="18" charset="0"/>
                      </a:rPr>
                      <m:t>𝜑</m:t>
                    </m:r>
                    <m:d>
                      <m:dPr>
                        <m:ctrlPr>
                          <a:rPr lang="ar-AE" i="1">
                            <a:latin typeface="Cambria Math" panose="02040503050406030204" pitchFamily="18" charset="0"/>
                          </a:rPr>
                        </m:ctrlPr>
                      </m:dPr>
                      <m:e>
                        <m:r>
                          <a:rPr lang="ar-AE">
                            <a:latin typeface="Cambria Math" panose="02040503050406030204" pitchFamily="18" charset="0"/>
                          </a:rPr>
                          <m:t>𝑧</m:t>
                        </m:r>
                      </m:e>
                    </m:d>
                    <m:r>
                      <a:rPr lang="en-US" sz="1800" kern="1200" smtClean="0">
                        <a:solidFill>
                          <a:srgbClr val="000000"/>
                        </a:solidFill>
                        <a:effectLst/>
                        <a:latin typeface="Cambria Math" panose="02040503050406030204" pitchFamily="18" charset="0"/>
                        <a:ea typeface="+mn-ea"/>
                        <a:cs typeface="+mn-cs"/>
                      </a:rPr>
                      <m:t>=</m:t>
                    </m:r>
                    <m:r>
                      <a:rPr lang="en-US" sz="1800" kern="1200" smtClean="0">
                        <a:solidFill>
                          <a:srgbClr val="000000"/>
                        </a:solidFill>
                        <a:effectLst/>
                        <a:latin typeface="Cambria Math" panose="02040503050406030204" pitchFamily="18" charset="0"/>
                        <a:ea typeface="+mn-ea"/>
                        <a:cs typeface="+mn-cs"/>
                      </a:rPr>
                      <m:t>𝛽</m:t>
                    </m:r>
                    <m:r>
                      <m:rPr>
                        <m:sty m:val="p"/>
                      </m:rPr>
                      <a:rPr lang="en-US" sz="1800" kern="1200" smtClean="0">
                        <a:solidFill>
                          <a:srgbClr val="000000"/>
                        </a:solidFill>
                        <a:effectLst/>
                        <a:latin typeface="Cambria Math" panose="02040503050406030204" pitchFamily="18" charset="0"/>
                        <a:ea typeface="+mn-ea"/>
                        <a:cs typeface="+mn-cs"/>
                      </a:rPr>
                      <m:t>tanh</m:t>
                    </m:r>
                    <m:d>
                      <m:dPr>
                        <m:ctrlPr>
                          <a:rPr lang="ar-AE" sz="1800" i="1" kern="1200">
                            <a:solidFill>
                              <a:srgbClr val="000000"/>
                            </a:solidFill>
                            <a:effectLst/>
                            <a:latin typeface="Cambria Math" panose="02040503050406030204" pitchFamily="18" charset="0"/>
                            <a:ea typeface="+mn-ea"/>
                            <a:cs typeface="+mn-cs"/>
                          </a:rPr>
                        </m:ctrlPr>
                      </m:dPr>
                      <m:e>
                        <m:r>
                          <a:rPr lang="ar-AE" sz="1800" kern="1200">
                            <a:solidFill>
                              <a:srgbClr val="000000"/>
                            </a:solidFill>
                            <a:effectLst/>
                            <a:latin typeface="Cambria Math" panose="02040503050406030204" pitchFamily="18" charset="0"/>
                            <a:ea typeface="+mn-ea"/>
                            <a:cs typeface="+mn-cs"/>
                          </a:rPr>
                          <m:t>𝑧</m:t>
                        </m:r>
                        <m:r>
                          <a:rPr lang="ar-AE" sz="1800" kern="1200">
                            <a:solidFill>
                              <a:srgbClr val="000000"/>
                            </a:solidFill>
                            <a:effectLst/>
                            <a:latin typeface="Cambria Math" panose="02040503050406030204" pitchFamily="18" charset="0"/>
                            <a:ea typeface="+mn-ea"/>
                            <a:cs typeface="+mn-cs"/>
                          </a:rPr>
                          <m:t>/</m:t>
                        </m:r>
                        <m:r>
                          <a:rPr lang="ar-AE" sz="1800" kern="1200">
                            <a:solidFill>
                              <a:srgbClr val="000000"/>
                            </a:solidFill>
                            <a:effectLst/>
                            <a:latin typeface="Cambria Math" panose="02040503050406030204" pitchFamily="18" charset="0"/>
                            <a:ea typeface="+mn-ea"/>
                            <a:cs typeface="+mn-cs"/>
                          </a:rPr>
                          <m:t>𝐿</m:t>
                        </m:r>
                      </m:e>
                    </m:d>
                  </m:oMath>
                </a14:m>
                <a:r>
                  <a:rPr lang="ar-AE" dirty="0"/>
                  <a:t> </a:t>
                </a:r>
                <a:endParaRPr lang="en-US" dirty="0"/>
              </a:p>
            </p:txBody>
          </p:sp>
        </mc:Choice>
        <mc:Fallback xmlns="">
          <p:sp>
            <p:nvSpPr>
              <p:cNvPr id="7" name="TextBox 6">
                <a:extLst>
                  <a:ext uri="{FF2B5EF4-FFF2-40B4-BE49-F238E27FC236}">
                    <a16:creationId xmlns:a16="http://schemas.microsoft.com/office/drawing/2014/main" id="{FACBCDE0-A542-4971-1B4E-7475A4F2FDC2}"/>
                  </a:ext>
                </a:extLst>
              </p:cNvPr>
              <p:cNvSpPr txBox="1">
                <a:spLocks noRot="1" noChangeAspect="1" noMove="1" noResize="1" noEditPoints="1" noAdjustHandles="1" noChangeArrowheads="1" noChangeShapeType="1" noTextEdit="1"/>
              </p:cNvSpPr>
              <p:nvPr/>
            </p:nvSpPr>
            <p:spPr>
              <a:xfrm>
                <a:off x="1174220" y="4832687"/>
                <a:ext cx="4572000" cy="369332"/>
              </a:xfrm>
              <a:prstGeom prst="rect">
                <a:avLst/>
              </a:prstGeom>
              <a:blipFill>
                <a:blip r:embed="rId4"/>
                <a:stretch>
                  <a:fillRect t="-10000" b="-2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E42F4258-E0A6-C45F-23B7-DB53E0F070CA}"/>
                  </a:ext>
                </a:extLst>
              </p:cNvPr>
              <p:cNvSpPr txBox="1"/>
              <p:nvPr/>
            </p:nvSpPr>
            <p:spPr>
              <a:xfrm>
                <a:off x="131234" y="4432055"/>
                <a:ext cx="4572000" cy="65306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m>
                        <m:mPr>
                          <m:plcHide m:val="on"/>
                          <m:mcs>
                            <m:mc>
                              <m:mcPr>
                                <m:count m:val="2"/>
                                <m:mcJc m:val="center"/>
                              </m:mcPr>
                            </m:mc>
                          </m:mcs>
                          <m:ctrlPr>
                            <a:rPr lang="ar-AE" sz="1800" i="1" smtClean="0">
                              <a:latin typeface="Cambria Math" panose="02040503050406030204" pitchFamily="18" charset="0"/>
                            </a:rPr>
                          </m:ctrlPr>
                        </m:mPr>
                        <m:mr>
                          <m:e>
                            <m:r>
                              <a:rPr lang="ar-AE" sz="1800">
                                <a:latin typeface="Cambria Math" panose="02040503050406030204" pitchFamily="18" charset="0"/>
                              </a:rPr>
                              <m:t>𝐁</m:t>
                            </m:r>
                          </m:e>
                          <m:e>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𝐵</m:t>
                                </m:r>
                              </m:e>
                              <m:sub>
                                <m:r>
                                  <a:rPr lang="ar-AE" sz="1800">
                                    <a:latin typeface="Cambria Math" panose="02040503050406030204" pitchFamily="18" charset="0"/>
                                  </a:rPr>
                                  <m:t>0</m:t>
                                </m:r>
                              </m:sub>
                            </m:sSub>
                            <m:d>
                              <m:dPr>
                                <m:ctrlPr>
                                  <a:rPr lang="ar-AE" sz="1800" i="1">
                                    <a:latin typeface="Cambria Math" panose="02040503050406030204" pitchFamily="18" charset="0"/>
                                  </a:rPr>
                                </m:ctrlPr>
                              </m:dPr>
                              <m:e>
                                <m:r>
                                  <m:rPr>
                                    <m:sty m:val="p"/>
                                  </m:rPr>
                                  <a:rPr lang="en-US" sz="1800">
                                    <a:latin typeface="Cambria Math" panose="02040503050406030204" pitchFamily="18" charset="0"/>
                                  </a:rPr>
                                  <m:t>cos</m:t>
                                </m:r>
                                <m:r>
                                  <a:rPr lang="en-US" sz="1800">
                                    <a:latin typeface="Cambria Math" panose="02040503050406030204" pitchFamily="18" charset="0"/>
                                  </a:rPr>
                                  <m:t>𝜃</m:t>
                                </m:r>
                                <m:r>
                                  <a:rPr lang="en-US" sz="1800">
                                    <a:latin typeface="Cambria Math" panose="02040503050406030204" pitchFamily="18" charset="0"/>
                                  </a:rPr>
                                  <m:t> </m:t>
                                </m:r>
                                <m:sSub>
                                  <m:sSubPr>
                                    <m:ctrlPr>
                                      <a:rPr lang="ar-AE" sz="1800" i="1">
                                        <a:latin typeface="Cambria Math" panose="02040503050406030204" pitchFamily="18" charset="0"/>
                                      </a:rPr>
                                    </m:ctrlPr>
                                  </m:sSubPr>
                                  <m:e>
                                    <m:r>
                                      <a:rPr lang="ar-AE" sz="1800">
                                        <a:latin typeface="Cambria Math" panose="02040503050406030204" pitchFamily="18" charset="0"/>
                                      </a:rPr>
                                      <m:t>𝐞</m:t>
                                    </m:r>
                                  </m:e>
                                  <m:sub>
                                    <m:r>
                                      <a:rPr lang="ar-AE" sz="1800">
                                        <a:latin typeface="Cambria Math" panose="02040503050406030204" pitchFamily="18" charset="0"/>
                                      </a:rPr>
                                      <m:t>𝐳</m:t>
                                    </m:r>
                                  </m:sub>
                                </m:sSub>
                                <m:r>
                                  <a:rPr lang="ar-AE" sz="1800">
                                    <a:latin typeface="Cambria Math" panose="02040503050406030204" pitchFamily="18" charset="0"/>
                                  </a:rPr>
                                  <m:t>+</m:t>
                                </m:r>
                                <m:r>
                                  <m:rPr>
                                    <m:sty m:val="p"/>
                                  </m:rPr>
                                  <a:rPr lang="en-US" sz="1800">
                                    <a:latin typeface="Cambria Math" panose="02040503050406030204" pitchFamily="18" charset="0"/>
                                  </a:rPr>
                                  <m:t>sin</m:t>
                                </m:r>
                                <m:r>
                                  <a:rPr lang="en-US" sz="1800">
                                    <a:latin typeface="Cambria Math" panose="02040503050406030204" pitchFamily="18" charset="0"/>
                                  </a:rPr>
                                  <m:t>𝜃</m:t>
                                </m:r>
                                <m:d>
                                  <m:dPr>
                                    <m:ctrlPr>
                                      <a:rPr lang="ar-AE" sz="1800" i="1">
                                        <a:latin typeface="Cambria Math" panose="02040503050406030204" pitchFamily="18" charset="0"/>
                                      </a:rPr>
                                    </m:ctrlPr>
                                  </m:dPr>
                                  <m:e>
                                    <m:r>
                                      <m:rPr>
                                        <m:sty m:val="p"/>
                                      </m:rPr>
                                      <a:rPr lang="en-US" sz="1800">
                                        <a:latin typeface="Cambria Math" panose="02040503050406030204" pitchFamily="18" charset="0"/>
                                      </a:rPr>
                                      <m:t>sin</m:t>
                                    </m:r>
                                    <m:r>
                                      <a:rPr lang="en-US" sz="1800">
                                        <a:latin typeface="Cambria Math" panose="02040503050406030204" pitchFamily="18" charset="0"/>
                                      </a:rPr>
                                      <m:t>𝜑</m:t>
                                    </m:r>
                                    <m:d>
                                      <m:dPr>
                                        <m:ctrlPr>
                                          <a:rPr lang="ar-AE" sz="1800" i="1">
                                            <a:latin typeface="Cambria Math" panose="02040503050406030204" pitchFamily="18" charset="0"/>
                                          </a:rPr>
                                        </m:ctrlPr>
                                      </m:dPr>
                                      <m:e>
                                        <m:r>
                                          <a:rPr lang="ar-AE" sz="1800">
                                            <a:latin typeface="Cambria Math" panose="02040503050406030204" pitchFamily="18" charset="0"/>
                                          </a:rPr>
                                          <m:t>𝑧</m:t>
                                        </m:r>
                                      </m:e>
                                    </m:d>
                                    <m:r>
                                      <a:rPr lang="ar-AE" sz="1800">
                                        <a:latin typeface="Cambria Math" panose="02040503050406030204" pitchFamily="18" charset="0"/>
                                      </a:rPr>
                                      <m:t> </m:t>
                                    </m:r>
                                    <m:sSub>
                                      <m:sSubPr>
                                        <m:ctrlPr>
                                          <a:rPr lang="ar-AE" sz="1800" i="1">
                                            <a:latin typeface="Cambria Math" panose="02040503050406030204" pitchFamily="18" charset="0"/>
                                          </a:rPr>
                                        </m:ctrlPr>
                                      </m:sSubPr>
                                      <m:e>
                                        <m:r>
                                          <a:rPr lang="ar-AE" sz="1800">
                                            <a:latin typeface="Cambria Math" panose="02040503050406030204" pitchFamily="18" charset="0"/>
                                          </a:rPr>
                                          <m:t>𝐞</m:t>
                                        </m:r>
                                      </m:e>
                                      <m:sub>
                                        <m:r>
                                          <a:rPr lang="ar-AE" sz="1800">
                                            <a:latin typeface="Cambria Math" panose="02040503050406030204" pitchFamily="18" charset="0"/>
                                          </a:rPr>
                                          <m:t>𝐱</m:t>
                                        </m:r>
                                      </m:sub>
                                    </m:sSub>
                                    <m:r>
                                      <a:rPr lang="ar-AE" sz="1800">
                                        <a:latin typeface="Cambria Math" panose="02040503050406030204" pitchFamily="18" charset="0"/>
                                      </a:rPr>
                                      <m:t>+</m:t>
                                    </m:r>
                                    <m:r>
                                      <m:rPr>
                                        <m:sty m:val="p"/>
                                      </m:rPr>
                                      <a:rPr lang="en-US" sz="1800">
                                        <a:latin typeface="Cambria Math" panose="02040503050406030204" pitchFamily="18" charset="0"/>
                                      </a:rPr>
                                      <m:t>cos</m:t>
                                    </m:r>
                                    <m:r>
                                      <a:rPr lang="en-US" sz="1800">
                                        <a:latin typeface="Cambria Math" panose="02040503050406030204" pitchFamily="18" charset="0"/>
                                      </a:rPr>
                                      <m:t>𝜑</m:t>
                                    </m:r>
                                    <m:d>
                                      <m:dPr>
                                        <m:ctrlPr>
                                          <a:rPr lang="ar-AE" sz="1800" i="1">
                                            <a:latin typeface="Cambria Math" panose="02040503050406030204" pitchFamily="18" charset="0"/>
                                          </a:rPr>
                                        </m:ctrlPr>
                                      </m:dPr>
                                      <m:e>
                                        <m:r>
                                          <a:rPr lang="ar-AE" sz="1800">
                                            <a:latin typeface="Cambria Math" panose="02040503050406030204" pitchFamily="18" charset="0"/>
                                          </a:rPr>
                                          <m:t>𝑧</m:t>
                                        </m:r>
                                      </m:e>
                                    </m:d>
                                    <m:r>
                                      <a:rPr lang="ar-AE" sz="1800">
                                        <a:latin typeface="Cambria Math" panose="02040503050406030204" pitchFamily="18" charset="0"/>
                                      </a:rPr>
                                      <m:t> </m:t>
                                    </m:r>
                                    <m:sSub>
                                      <m:sSubPr>
                                        <m:ctrlPr>
                                          <a:rPr lang="ar-AE" sz="1800" i="1">
                                            <a:latin typeface="Cambria Math" panose="02040503050406030204" pitchFamily="18" charset="0"/>
                                          </a:rPr>
                                        </m:ctrlPr>
                                      </m:sSubPr>
                                      <m:e>
                                        <m:r>
                                          <a:rPr lang="ar-AE" sz="1800">
                                            <a:latin typeface="Cambria Math" panose="02040503050406030204" pitchFamily="18" charset="0"/>
                                          </a:rPr>
                                          <m:t>𝐞</m:t>
                                        </m:r>
                                      </m:e>
                                      <m:sub>
                                        <m:r>
                                          <a:rPr lang="ar-AE" sz="1800">
                                            <a:latin typeface="Cambria Math" panose="02040503050406030204" pitchFamily="18" charset="0"/>
                                          </a:rPr>
                                          <m:t>𝐲</m:t>
                                        </m:r>
                                      </m:sub>
                                    </m:sSub>
                                  </m:e>
                                </m:d>
                              </m:e>
                            </m:d>
                          </m:e>
                        </m:mr>
                        <m:mr>
                          <m:e/>
                          <m:e/>
                        </m:mr>
                      </m:m>
                    </m:oMath>
                  </m:oMathPara>
                </a14:m>
                <a:endParaRPr lang="en-US" dirty="0"/>
              </a:p>
            </p:txBody>
          </p:sp>
        </mc:Choice>
        <mc:Fallback xmlns="">
          <p:sp>
            <p:nvSpPr>
              <p:cNvPr id="9" name="TextBox 8">
                <a:extLst>
                  <a:ext uri="{FF2B5EF4-FFF2-40B4-BE49-F238E27FC236}">
                    <a16:creationId xmlns:a16="http://schemas.microsoft.com/office/drawing/2014/main" id="{E42F4258-E0A6-C45F-23B7-DB53E0F070CA}"/>
                  </a:ext>
                </a:extLst>
              </p:cNvPr>
              <p:cNvSpPr txBox="1">
                <a:spLocks noRot="1" noChangeAspect="1" noMove="1" noResize="1" noEditPoints="1" noAdjustHandles="1" noChangeArrowheads="1" noChangeShapeType="1" noTextEdit="1"/>
              </p:cNvSpPr>
              <p:nvPr/>
            </p:nvSpPr>
            <p:spPr>
              <a:xfrm>
                <a:off x="131234" y="4432055"/>
                <a:ext cx="4572000" cy="653064"/>
              </a:xfrm>
              <a:prstGeom prst="rect">
                <a:avLst/>
              </a:prstGeom>
              <a:blipFill>
                <a:blip r:embed="rId5"/>
                <a:stretch>
                  <a:fillRect r="-13850" b="-16981"/>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ECA26CDC-6909-3A19-2E8A-DA413849920D}"/>
              </a:ext>
            </a:extLst>
          </p:cNvPr>
          <p:cNvSpPr txBox="1"/>
          <p:nvPr/>
        </p:nvSpPr>
        <p:spPr>
          <a:xfrm>
            <a:off x="131234" y="3796048"/>
            <a:ext cx="4643966" cy="923330"/>
          </a:xfrm>
          <a:prstGeom prst="rect">
            <a:avLst/>
          </a:prstGeom>
          <a:noFill/>
        </p:spPr>
        <p:txBody>
          <a:bodyPr wrap="square">
            <a:spAutoFit/>
          </a:bodyPr>
          <a:lstStyle/>
          <a:p>
            <a:pPr lvl="0"/>
            <a:r>
              <a:rPr lang="en-US" sz="1800" dirty="0"/>
              <a:t>As a </a:t>
            </a:r>
            <a:r>
              <a:rPr lang="en-US" dirty="0"/>
              <a:t>first-order approximation, we use a simple magnetic field configuration</a:t>
            </a:r>
            <a:endParaRPr lang="en-US" sz="1800" dirty="0"/>
          </a:p>
          <a:p>
            <a:pPr marL="0" lvl="0" indent="0">
              <a:buNone/>
            </a:pPr>
            <a:endParaRPr lang="en-US" sz="1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7" grpId="0"/>
      <p:bldP spid="9"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04787"/>
            <a:ext cx="3465514" cy="438680"/>
          </a:xfrm>
        </p:spPr>
        <p:txBody>
          <a:bodyPr>
            <a:normAutofit fontScale="90000"/>
          </a:bodyPr>
          <a:lstStyle/>
          <a:p>
            <a:pPr marL="0" lvl="0" indent="0">
              <a:buNone/>
            </a:pPr>
            <a:r>
              <a:rPr sz="2800" dirty="0"/>
              <a:t>Hamiltonian formalism</a:t>
            </a:r>
          </a:p>
        </p:txBody>
      </p:sp>
      <p:sp>
        <p:nvSpPr>
          <p:cNvPr id="4" name="Text Placeholder 3"/>
          <p:cNvSpPr>
            <a:spLocks noGrp="1"/>
          </p:cNvSpPr>
          <p:nvPr>
            <p:ph type="body" sz="half" idx="2"/>
          </p:nvPr>
        </p:nvSpPr>
        <p:spPr>
          <a:xfrm>
            <a:off x="129380" y="928330"/>
            <a:ext cx="3008313" cy="611865"/>
          </a:xfrm>
        </p:spPr>
        <p:txBody>
          <a:bodyPr>
            <a:normAutofit/>
          </a:bodyPr>
          <a:lstStyle/>
          <a:p>
            <a:r>
              <a:rPr sz="1400" dirty="0"/>
              <a:t>The motion of particle after </a:t>
            </a:r>
            <a:endParaRPr lang="en-US" sz="1400" dirty="0"/>
          </a:p>
          <a:p>
            <a:r>
              <a:rPr lang="en-US" sz="1400" dirty="0"/>
              <a:t>simplification </a:t>
            </a:r>
            <a:r>
              <a:rPr sz="1400" dirty="0"/>
              <a:t>and </a:t>
            </a:r>
            <a:r>
              <a:rPr lang="en-US" sz="1400" dirty="0"/>
              <a:t>normalization</a:t>
            </a:r>
            <a:r>
              <a:rPr sz="1400" dirty="0"/>
              <a:t>:</a:t>
            </a:r>
          </a:p>
          <a:p>
            <a:pPr marL="0" lvl="0" indent="0">
              <a:buNone/>
            </a:pPr>
            <a:endParaRPr sz="1400" dirty="0"/>
          </a:p>
        </p:txBody>
      </p:sp>
      <p:pic>
        <p:nvPicPr>
          <p:cNvPr id="3" name="Picture 1" descr="./figures/fig_thc.pdf"/>
          <p:cNvPicPr>
            <a:picLocks noGrp="1" noChangeAspect="1"/>
          </p:cNvPicPr>
          <p:nvPr/>
        </p:nvPicPr>
        <p:blipFill>
          <a:blip r:embed="rId3"/>
          <a:stretch>
            <a:fillRect/>
          </a:stretch>
        </p:blipFill>
        <p:spPr bwMode="auto">
          <a:xfrm>
            <a:off x="3568700" y="204787"/>
            <a:ext cx="5445920" cy="3630613"/>
          </a:xfrm>
          <a:prstGeom prst="rect">
            <a:avLst/>
          </a:prstGeom>
          <a:noFill/>
          <a:ln w="9525">
            <a:noFill/>
            <a:headEnd/>
            <a:tailEnd/>
          </a:ln>
        </p:spPr>
      </p:pic>
      <mc:AlternateContent xmlns:mc="http://schemas.openxmlformats.org/markup-compatibility/2006" xmlns:a14="http://schemas.microsoft.com/office/drawing/2010/main">
        <mc:Choice Requires="a14">
          <p:sp>
            <p:nvSpPr>
              <p:cNvPr id="5" name="TextBox 3"/>
              <p:cNvSpPr txBox="1"/>
              <p:nvPr/>
            </p:nvSpPr>
            <p:spPr>
              <a:xfrm>
                <a:off x="3568699" y="4076700"/>
                <a:ext cx="5922434" cy="503767"/>
              </a:xfrm>
              <a:prstGeom prst="rect">
                <a:avLst/>
              </a:prstGeom>
              <a:noFill/>
            </p:spPr>
            <p:txBody>
              <a:bodyPr/>
              <a:lstStyle/>
              <a:p>
                <a:pPr marL="0" lvl="0" indent="0" algn="ctr">
                  <a:buNone/>
                </a:pPr>
                <a:r>
                  <a:rPr dirty="0"/>
                  <a:t>Example of a current sheet observed by ARTEMIS</a:t>
                </a:r>
                <a:r>
                  <a:rPr lang="en-US" dirty="0"/>
                  <a:t>.</a:t>
                </a:r>
              </a:p>
              <a:p>
                <a:pPr marL="0" lvl="0" indent="0" algn="ctr">
                  <a:buNone/>
                </a:pPr>
                <a:r>
                  <a:rPr lang="en-US" dirty="0"/>
                  <a:t>M</a:t>
                </a:r>
                <a:r>
                  <a:rPr dirty="0"/>
                  <a:t>agnetic field in the current sheet </a:t>
                </a:r>
                <a14:m>
                  <m:oMath xmlns:m="http://schemas.openxmlformats.org/officeDocument/2006/math">
                    <m:r>
                      <m:rPr>
                        <m:nor/>
                      </m:rPr>
                      <a:rPr/>
                      <m:t>lmn</m:t>
                    </m:r>
                  </m:oMath>
                </a14:m>
                <a:r>
                  <a:rPr dirty="0"/>
                  <a:t> coordinate system where </a:t>
                </a:r>
                <a14:m>
                  <m:oMath xmlns:m="http://schemas.openxmlformats.org/officeDocument/2006/math">
                    <m:r>
                      <a:rPr>
                        <a:latin typeface="Cambria Math" panose="02040503050406030204" pitchFamily="18" charset="0"/>
                      </a:rPr>
                      <m:t>𝑙</m:t>
                    </m:r>
                  </m:oMath>
                </a14:m>
                <a:r>
                  <a:rPr dirty="0"/>
                  <a:t> represents the maximum variance direction</a:t>
                </a:r>
                <a:r>
                  <a:rPr lang="en-US" dirty="0"/>
                  <a:t>.</a:t>
                </a:r>
                <a:endParaRPr dirty="0"/>
              </a:p>
            </p:txBody>
          </p:sp>
        </mc:Choice>
        <mc:Fallback xmlns="">
          <p:sp>
            <p:nvSpPr>
              <p:cNvPr id="5" name="TextBox 3"/>
              <p:cNvSpPr txBox="1">
                <a:spLocks noRot="1" noChangeAspect="1" noMove="1" noResize="1" noEditPoints="1" noAdjustHandles="1" noChangeArrowheads="1" noChangeShapeType="1" noTextEdit="1"/>
              </p:cNvSpPr>
              <p:nvPr/>
            </p:nvSpPr>
            <p:spPr>
              <a:xfrm>
                <a:off x="3568699" y="4076700"/>
                <a:ext cx="5922434" cy="503767"/>
              </a:xfrm>
              <a:prstGeom prst="rect">
                <a:avLst/>
              </a:prstGeom>
              <a:blipFill>
                <a:blip r:embed="rId4"/>
                <a:stretch>
                  <a:fillRect t="-7500" b="-10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83C8651-3D8B-A431-8CA2-8AC0C1127417}"/>
                  </a:ext>
                </a:extLst>
              </p:cNvPr>
              <p:cNvSpPr txBox="1"/>
              <p:nvPr/>
            </p:nvSpPr>
            <p:spPr>
              <a:xfrm>
                <a:off x="5025" y="2576374"/>
                <a:ext cx="3824553" cy="1754326"/>
              </a:xfrm>
              <a:prstGeom prst="rect">
                <a:avLst/>
              </a:prstGeom>
              <a:noFill/>
            </p:spPr>
            <p:txBody>
              <a:bodyPr wrap="square">
                <a:spAutoFit/>
              </a:bodyPr>
              <a:lstStyle/>
              <a:p>
                <a:pPr marL="0" lvl="0" indent="0">
                  <a:buNone/>
                </a:pPr>
                <a:r>
                  <a:rPr lang="en-US" dirty="0"/>
                  <a:t>Four key parameters:</a:t>
                </a:r>
              </a:p>
              <a:p>
                <a:pPr marL="285750" lvl="0" indent="-285750">
                  <a:buFontTx/>
                  <a:buChar char="-"/>
                </a:pPr>
                <a:r>
                  <a:rPr lang="en-US" dirty="0"/>
                  <a:t>Occurrence rate</a:t>
                </a:r>
              </a:p>
              <a:p>
                <a:pPr marL="285750" lvl="0" indent="-285750">
                  <a:buFontTx/>
                  <a:buChar char="-"/>
                </a:pPr>
                <a:r>
                  <a:rPr lang="en-US" dirty="0"/>
                  <a:t>Shear angle </a:t>
                </a:r>
                <a14:m>
                  <m:oMath xmlns:m="http://schemas.openxmlformats.org/officeDocument/2006/math">
                    <m:r>
                      <a:rPr lang="en-US">
                        <a:latin typeface="Cambria Math" panose="02040503050406030204" pitchFamily="18" charset="0"/>
                      </a:rPr>
                      <m:t>𝛽</m:t>
                    </m:r>
                  </m:oMath>
                </a14:m>
                <a:r>
                  <a:rPr lang="en-US" dirty="0"/>
                  <a:t> =&gt; Current density</a:t>
                </a:r>
              </a:p>
              <a:p>
                <a:pPr marL="285750" lvl="0" indent="-285750">
                  <a:buFontTx/>
                  <a:buChar char="-"/>
                </a:pPr>
                <a:r>
                  <a:rPr lang="en-US" dirty="0"/>
                  <a:t>Normal direction </a:t>
                </a:r>
                <a14:m>
                  <m:oMath xmlns:m="http://schemas.openxmlformats.org/officeDocument/2006/math">
                    <m:r>
                      <a:rPr lang="en-US">
                        <a:latin typeface="Cambria Math" panose="02040503050406030204" pitchFamily="18" charset="0"/>
                      </a:rPr>
                      <m:t>𝜃</m:t>
                    </m:r>
                  </m:oMath>
                </a14:m>
                <a:endParaRPr lang="en-US" dirty="0"/>
              </a:p>
              <a:p>
                <a:pPr marL="285750" lvl="0" indent="-285750">
                  <a:buFontTx/>
                  <a:buChar char="-"/>
                </a:pPr>
                <a:r>
                  <a:rPr lang="en-US" dirty="0"/>
                  <a:t>Current sheet thickness (compared to the particle </a:t>
                </a:r>
                <a:r>
                  <a:rPr lang="en-US" dirty="0" err="1"/>
                  <a:t>gyroradius</a:t>
                </a:r>
                <a:r>
                  <a:rPr lang="en-US" dirty="0"/>
                  <a:t>)</a:t>
                </a:r>
              </a:p>
            </p:txBody>
          </p:sp>
        </mc:Choice>
        <mc:Fallback xmlns="">
          <p:sp>
            <p:nvSpPr>
              <p:cNvPr id="7" name="TextBox 6">
                <a:extLst>
                  <a:ext uri="{FF2B5EF4-FFF2-40B4-BE49-F238E27FC236}">
                    <a16:creationId xmlns:a16="http://schemas.microsoft.com/office/drawing/2014/main" id="{B83C8651-3D8B-A431-8CA2-8AC0C1127417}"/>
                  </a:ext>
                </a:extLst>
              </p:cNvPr>
              <p:cNvSpPr txBox="1">
                <a:spLocks noRot="1" noChangeAspect="1" noMove="1" noResize="1" noEditPoints="1" noAdjustHandles="1" noChangeArrowheads="1" noChangeShapeType="1" noTextEdit="1"/>
              </p:cNvSpPr>
              <p:nvPr/>
            </p:nvSpPr>
            <p:spPr>
              <a:xfrm>
                <a:off x="5025" y="2576374"/>
                <a:ext cx="3824553" cy="1754326"/>
              </a:xfrm>
              <a:prstGeom prst="rect">
                <a:avLst/>
              </a:prstGeom>
              <a:blipFill>
                <a:blip r:embed="rId5"/>
                <a:stretch>
                  <a:fillRect l="-1325" t="-2174" b="-507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D679AC48-5A81-C73F-150D-C37A0A06436C}"/>
                  </a:ext>
                </a:extLst>
              </p:cNvPr>
              <p:cNvSpPr txBox="1"/>
              <p:nvPr/>
            </p:nvSpPr>
            <p:spPr>
              <a:xfrm>
                <a:off x="287866" y="1573913"/>
                <a:ext cx="1744134" cy="121110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m>
                        <m:mPr>
                          <m:plcHide m:val="on"/>
                          <m:mcs>
                            <m:mc>
                              <m:mcPr>
                                <m:count m:val="2"/>
                                <m:mcJc m:val="center"/>
                              </m:mcPr>
                            </m:mc>
                          </m:mcs>
                          <m:ctrlPr>
                            <a:rPr lang="ar-AE" sz="1800" i="1" smtClean="0">
                              <a:latin typeface="Cambria Math" panose="02040503050406030204" pitchFamily="18" charset="0"/>
                            </a:rPr>
                          </m:ctrlPr>
                        </m:mPr>
                        <m:mr>
                          <m:e>
                            <m:acc>
                              <m:accPr>
                                <m:chr m:val="̃"/>
                                <m:ctrlPr>
                                  <a:rPr lang="ar-AE" sz="1800" i="1">
                                    <a:latin typeface="Cambria Math" panose="02040503050406030204" pitchFamily="18" charset="0"/>
                                  </a:rPr>
                                </m:ctrlPr>
                              </m:accPr>
                              <m:e>
                                <m:r>
                                  <a:rPr lang="ar-AE" sz="1800">
                                    <a:latin typeface="Cambria Math" panose="02040503050406030204" pitchFamily="18" charset="0"/>
                                  </a:rPr>
                                  <m:t>𝐻</m:t>
                                </m:r>
                              </m:e>
                            </m:acc>
                          </m:e>
                          <m:e>
                            <m:r>
                              <a:rPr lang="ar-AE" sz="1800">
                                <a:latin typeface="Cambria Math" panose="02040503050406030204" pitchFamily="18" charset="0"/>
                              </a:rPr>
                              <m:t>=</m:t>
                            </m:r>
                            <m:f>
                              <m:fPr>
                                <m:ctrlPr>
                                  <a:rPr lang="ar-AE" sz="1800" i="1">
                                    <a:latin typeface="Cambria Math" panose="02040503050406030204" pitchFamily="18" charset="0"/>
                                  </a:rPr>
                                </m:ctrlPr>
                              </m:fPr>
                              <m:num>
                                <m:r>
                                  <a:rPr lang="ar-AE" sz="1800">
                                    <a:latin typeface="Cambria Math" panose="02040503050406030204" pitchFamily="18" charset="0"/>
                                  </a:rPr>
                                  <m:t>1</m:t>
                                </m:r>
                              </m:num>
                              <m:den>
                                <m:r>
                                  <a:rPr lang="ar-AE" sz="1800">
                                    <a:latin typeface="Cambria Math" panose="02040503050406030204" pitchFamily="18" charset="0"/>
                                  </a:rPr>
                                  <m:t>2</m:t>
                                </m:r>
                              </m:den>
                            </m:f>
                            <m:d>
                              <m:dPr>
                                <m:ctrlPr>
                                  <a:rPr lang="ar-AE" sz="1800" i="1">
                                    <a:latin typeface="Cambria Math" panose="02040503050406030204" pitchFamily="18" charset="0"/>
                                  </a:rPr>
                                </m:ctrlPr>
                              </m:dPr>
                              <m:e>
                                <m:eqArr>
                                  <m:eqArrPr>
                                    <m:ctrlPr>
                                      <a:rPr lang="ar-AE" sz="1800" i="1">
                                        <a:latin typeface="Cambria Math" panose="02040503050406030204" pitchFamily="18" charset="0"/>
                                      </a:rPr>
                                    </m:ctrlPr>
                                  </m:eqArrPr>
                                  <m:e>
                                    <m:sSup>
                                      <m:sSupPr>
                                        <m:ctrlPr>
                                          <a:rPr lang="ar-AE" sz="1800" i="1">
                                            <a:latin typeface="Cambria Math" panose="02040503050406030204" pitchFamily="18" charset="0"/>
                                          </a:rPr>
                                        </m:ctrlPr>
                                      </m:sSupPr>
                                      <m:e>
                                        <m:d>
                                          <m:dPr>
                                            <m:ctrlPr>
                                              <a:rPr lang="ar-AE" sz="1800" i="1">
                                                <a:latin typeface="Cambria Math" panose="02040503050406030204" pitchFamily="18" charset="0"/>
                                              </a:rPr>
                                            </m:ctrlPr>
                                          </m:dPr>
                                          <m:e>
                                            <m:acc>
                                              <m:accPr>
                                                <m:chr m:val="̃"/>
                                                <m:ctrlPr>
                                                  <a:rPr lang="ar-AE" sz="1800" i="1">
                                                    <a:latin typeface="Cambria Math" panose="02040503050406030204" pitchFamily="18" charset="0"/>
                                                  </a:rPr>
                                                </m:ctrlPr>
                                              </m:accPr>
                                              <m:e>
                                                <m:sSub>
                                                  <m:sSubPr>
                                                    <m:ctrlPr>
                                                      <a:rPr lang="ar-AE" sz="1800" i="1">
                                                        <a:latin typeface="Cambria Math" panose="02040503050406030204" pitchFamily="18" charset="0"/>
                                                      </a:rPr>
                                                    </m:ctrlPr>
                                                  </m:sSubPr>
                                                  <m:e>
                                                    <m:r>
                                                      <a:rPr lang="ar-AE" sz="1800">
                                                        <a:latin typeface="Cambria Math" panose="02040503050406030204" pitchFamily="18" charset="0"/>
                                                      </a:rPr>
                                                      <m:t>𝑝</m:t>
                                                    </m:r>
                                                  </m:e>
                                                  <m:sub>
                                                    <m:r>
                                                      <a:rPr lang="ar-AE" sz="1800">
                                                        <a:latin typeface="Cambria Math" panose="02040503050406030204" pitchFamily="18" charset="0"/>
                                                      </a:rPr>
                                                      <m:t>𝑥</m:t>
                                                    </m:r>
                                                  </m:sub>
                                                </m:sSub>
                                              </m:e>
                                            </m:acc>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𝑓</m:t>
                                                </m:r>
                                              </m:e>
                                              <m:sub>
                                                <m:r>
                                                  <a:rPr lang="ar-AE" sz="1800">
                                                    <a:latin typeface="Cambria Math" panose="02040503050406030204" pitchFamily="18" charset="0"/>
                                                  </a:rPr>
                                                  <m:t>1</m:t>
                                                </m:r>
                                              </m:sub>
                                            </m:sSub>
                                            <m:d>
                                              <m:dPr>
                                                <m:ctrlPr>
                                                  <a:rPr lang="ar-AE" sz="1800" i="1">
                                                    <a:latin typeface="Cambria Math" panose="02040503050406030204" pitchFamily="18" charset="0"/>
                                                  </a:rPr>
                                                </m:ctrlPr>
                                              </m:dPr>
                                              <m:e>
                                                <m:r>
                                                  <a:rPr lang="ar-AE" sz="1800">
                                                    <a:latin typeface="Cambria Math" panose="02040503050406030204" pitchFamily="18" charset="0"/>
                                                  </a:rPr>
                                                  <m:t>𝑧</m:t>
                                                </m:r>
                                              </m:e>
                                            </m:d>
                                          </m:e>
                                        </m:d>
                                      </m:e>
                                      <m:sup>
                                        <m:r>
                                          <a:rPr lang="ar-AE" sz="1800">
                                            <a:latin typeface="Cambria Math" panose="02040503050406030204" pitchFamily="18" charset="0"/>
                                          </a:rPr>
                                          <m:t>2</m:t>
                                        </m:r>
                                      </m:sup>
                                    </m:sSup>
                                    <m:r>
                                      <a:rPr lang="ar-AE" sz="1800">
                                        <a:latin typeface="Cambria Math" panose="02040503050406030204" pitchFamily="18" charset="0"/>
                                      </a:rPr>
                                      <m:t>+</m:t>
                                    </m:r>
                                  </m:e>
                                  <m:e>
                                    <m:sSup>
                                      <m:sSupPr>
                                        <m:ctrlPr>
                                          <a:rPr lang="ar-AE" sz="1800" i="1">
                                            <a:latin typeface="Cambria Math" panose="02040503050406030204" pitchFamily="18" charset="0"/>
                                          </a:rPr>
                                        </m:ctrlPr>
                                      </m:sSupPr>
                                      <m:e>
                                        <m:d>
                                          <m:dPr>
                                            <m:ctrlPr>
                                              <a:rPr lang="ar-AE" sz="1800" i="1">
                                                <a:latin typeface="Cambria Math" panose="02040503050406030204" pitchFamily="18" charset="0"/>
                                              </a:rPr>
                                            </m:ctrlPr>
                                          </m:dPr>
                                          <m:e>
                                            <m:acc>
                                              <m:accPr>
                                                <m:chr m:val="̃"/>
                                                <m:ctrlPr>
                                                  <a:rPr lang="ar-AE" sz="1800" i="1">
                                                    <a:latin typeface="Cambria Math" panose="02040503050406030204" pitchFamily="18" charset="0"/>
                                                  </a:rPr>
                                                </m:ctrlPr>
                                              </m:accPr>
                                              <m:e>
                                                <m:r>
                                                  <a:rPr lang="ar-AE" sz="1800">
                                                    <a:latin typeface="Cambria Math" panose="02040503050406030204" pitchFamily="18" charset="0"/>
                                                  </a:rPr>
                                                  <m:t>𝑥</m:t>
                                                </m:r>
                                              </m:e>
                                            </m:acc>
                                            <m:r>
                                              <m:rPr>
                                                <m:sty m:val="p"/>
                                              </m:rPr>
                                              <a:rPr lang="en-US" sz="1800">
                                                <a:latin typeface="Cambria Math" panose="02040503050406030204" pitchFamily="18" charset="0"/>
                                              </a:rPr>
                                              <m:t>cot</m:t>
                                            </m:r>
                                            <m:r>
                                              <a:rPr lang="en-US" sz="1800">
                                                <a:latin typeface="Cambria Math" panose="02040503050406030204" pitchFamily="18" charset="0"/>
                                              </a:rPr>
                                              <m:t>𝜃</m:t>
                                            </m:r>
                                            <m:r>
                                              <a:rPr lang="en-US"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𝑓</m:t>
                                                </m:r>
                                              </m:e>
                                              <m:sub>
                                                <m:r>
                                                  <a:rPr lang="ar-AE" sz="1800">
                                                    <a:latin typeface="Cambria Math" panose="02040503050406030204" pitchFamily="18" charset="0"/>
                                                  </a:rPr>
                                                  <m:t>2</m:t>
                                                </m:r>
                                              </m:sub>
                                            </m:sSub>
                                            <m:d>
                                              <m:dPr>
                                                <m:ctrlPr>
                                                  <a:rPr lang="ar-AE" sz="1800" i="1">
                                                    <a:latin typeface="Cambria Math" panose="02040503050406030204" pitchFamily="18" charset="0"/>
                                                  </a:rPr>
                                                </m:ctrlPr>
                                              </m:dPr>
                                              <m:e>
                                                <m:r>
                                                  <a:rPr lang="ar-AE" sz="1800">
                                                    <a:latin typeface="Cambria Math" panose="02040503050406030204" pitchFamily="18" charset="0"/>
                                                  </a:rPr>
                                                  <m:t>𝑧</m:t>
                                                </m:r>
                                              </m:e>
                                            </m:d>
                                          </m:e>
                                        </m:d>
                                      </m:e>
                                      <m:sup>
                                        <m:r>
                                          <a:rPr lang="ar-AE" sz="1800">
                                            <a:latin typeface="Cambria Math" panose="02040503050406030204" pitchFamily="18" charset="0"/>
                                          </a:rPr>
                                          <m:t>2</m:t>
                                        </m:r>
                                      </m:sup>
                                    </m:sSup>
                                    <m:r>
                                      <a:rPr lang="ar-AE" sz="1800">
                                        <a:latin typeface="Cambria Math" panose="02040503050406030204" pitchFamily="18" charset="0"/>
                                      </a:rPr>
                                      <m:t>+</m:t>
                                    </m:r>
                                    <m:sSup>
                                      <m:sSupPr>
                                        <m:ctrlPr>
                                          <a:rPr lang="ar-AE" sz="1800" i="1">
                                            <a:latin typeface="Cambria Math" panose="02040503050406030204" pitchFamily="18" charset="0"/>
                                          </a:rPr>
                                        </m:ctrlPr>
                                      </m:sSupPr>
                                      <m:e>
                                        <m:acc>
                                          <m:accPr>
                                            <m:chr m:val="̃"/>
                                            <m:ctrlPr>
                                              <a:rPr lang="ar-AE" sz="1800" i="1">
                                                <a:latin typeface="Cambria Math" panose="02040503050406030204" pitchFamily="18" charset="0"/>
                                              </a:rPr>
                                            </m:ctrlPr>
                                          </m:accPr>
                                          <m:e>
                                            <m:sSub>
                                              <m:sSubPr>
                                                <m:ctrlPr>
                                                  <a:rPr lang="ar-AE" sz="1800" i="1">
                                                    <a:latin typeface="Cambria Math" panose="02040503050406030204" pitchFamily="18" charset="0"/>
                                                  </a:rPr>
                                                </m:ctrlPr>
                                              </m:sSubPr>
                                              <m:e>
                                                <m:r>
                                                  <a:rPr lang="ar-AE" sz="1800">
                                                    <a:latin typeface="Cambria Math" panose="02040503050406030204" pitchFamily="18" charset="0"/>
                                                  </a:rPr>
                                                  <m:t>𝑝</m:t>
                                                </m:r>
                                              </m:e>
                                              <m:sub>
                                                <m:r>
                                                  <a:rPr lang="ar-AE" sz="1800">
                                                    <a:latin typeface="Cambria Math" panose="02040503050406030204" pitchFamily="18" charset="0"/>
                                                  </a:rPr>
                                                  <m:t>𝑧</m:t>
                                                </m:r>
                                              </m:sub>
                                            </m:sSub>
                                          </m:e>
                                        </m:acc>
                                      </m:e>
                                      <m:sup>
                                        <m:r>
                                          <a:rPr lang="ar-AE" sz="1800">
                                            <a:latin typeface="Cambria Math" panose="02040503050406030204" pitchFamily="18" charset="0"/>
                                          </a:rPr>
                                          <m:t>2</m:t>
                                        </m:r>
                                      </m:sup>
                                    </m:sSup>
                                  </m:e>
                                </m:eqArr>
                              </m:e>
                            </m:d>
                          </m:e>
                        </m:mr>
                        <m:mr>
                          <m:e/>
                          <m:e/>
                        </m:mr>
                        <m:mr>
                          <m:e/>
                          <m:e/>
                        </m:mr>
                      </m:m>
                    </m:oMath>
                  </m:oMathPara>
                </a14:m>
                <a:endParaRPr lang="en-US" dirty="0"/>
              </a:p>
            </p:txBody>
          </p:sp>
        </mc:Choice>
        <mc:Fallback xmlns="">
          <p:sp>
            <p:nvSpPr>
              <p:cNvPr id="9" name="TextBox 8">
                <a:extLst>
                  <a:ext uri="{FF2B5EF4-FFF2-40B4-BE49-F238E27FC236}">
                    <a16:creationId xmlns:a16="http://schemas.microsoft.com/office/drawing/2014/main" id="{D679AC48-5A81-C73F-150D-C37A0A06436C}"/>
                  </a:ext>
                </a:extLst>
              </p:cNvPr>
              <p:cNvSpPr txBox="1">
                <a:spLocks noRot="1" noChangeAspect="1" noMove="1" noResize="1" noEditPoints="1" noAdjustHandles="1" noChangeArrowheads="1" noChangeShapeType="1" noTextEdit="1"/>
              </p:cNvSpPr>
              <p:nvPr/>
            </p:nvSpPr>
            <p:spPr>
              <a:xfrm>
                <a:off x="287866" y="1573913"/>
                <a:ext cx="1744134" cy="1211101"/>
              </a:xfrm>
              <a:prstGeom prst="rect">
                <a:avLst/>
              </a:prstGeom>
              <a:blipFill>
                <a:blip r:embed="rId6"/>
                <a:stretch>
                  <a:fillRect r="-94928" b="-927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EB6ED2A5-C698-2D07-A6C7-1B94C207D237}"/>
                  </a:ext>
                </a:extLst>
              </p:cNvPr>
              <p:cNvSpPr txBox="1"/>
              <p:nvPr/>
            </p:nvSpPr>
            <p:spPr>
              <a:xfrm>
                <a:off x="-665425" y="4385266"/>
                <a:ext cx="4796366" cy="6653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ar-AE" i="1" smtClean="0">
                              <a:latin typeface="Cambria Math" panose="02040503050406030204" pitchFamily="18" charset="0"/>
                            </a:rPr>
                          </m:ctrlPr>
                        </m:sSubPr>
                        <m:e>
                          <m:r>
                            <a:rPr lang="ar-AE">
                              <a:latin typeface="Cambria Math" panose="02040503050406030204" pitchFamily="18" charset="0"/>
                            </a:rPr>
                            <m:t>𝐽</m:t>
                          </m:r>
                        </m:e>
                        <m:sub>
                          <m:r>
                            <a:rPr lang="ar-AE">
                              <a:latin typeface="Cambria Math" panose="02040503050406030204" pitchFamily="18" charset="0"/>
                            </a:rPr>
                            <m:t>𝑚</m:t>
                          </m:r>
                        </m:sub>
                      </m:sSub>
                      <m:r>
                        <a:rPr lang="ar-AE">
                          <a:latin typeface="Cambria Math" panose="02040503050406030204" pitchFamily="18" charset="0"/>
                        </a:rPr>
                        <m:t>=−</m:t>
                      </m:r>
                      <m:f>
                        <m:fPr>
                          <m:ctrlPr>
                            <a:rPr lang="ar-AE" i="1">
                              <a:latin typeface="Cambria Math" panose="02040503050406030204" pitchFamily="18" charset="0"/>
                            </a:rPr>
                          </m:ctrlPr>
                        </m:fPr>
                        <m:num>
                          <m:r>
                            <a:rPr lang="ar-AE">
                              <a:latin typeface="Cambria Math" panose="02040503050406030204" pitchFamily="18" charset="0"/>
                            </a:rPr>
                            <m:t>1</m:t>
                          </m:r>
                        </m:num>
                        <m:den>
                          <m:sSub>
                            <m:sSubPr>
                              <m:ctrlPr>
                                <a:rPr lang="ar-AE" i="1">
                                  <a:latin typeface="Cambria Math" panose="02040503050406030204" pitchFamily="18" charset="0"/>
                                </a:rPr>
                              </m:ctrlPr>
                            </m:sSubPr>
                            <m:e>
                              <m:r>
                                <a:rPr lang="ar-AE">
                                  <a:latin typeface="Cambria Math" panose="02040503050406030204" pitchFamily="18" charset="0"/>
                                </a:rPr>
                                <m:t>𝜇</m:t>
                              </m:r>
                            </m:e>
                            <m:sub>
                              <m:r>
                                <a:rPr lang="ar-AE">
                                  <a:latin typeface="Cambria Math" panose="02040503050406030204" pitchFamily="18" charset="0"/>
                                </a:rPr>
                                <m:t>0</m:t>
                              </m:r>
                            </m:sub>
                          </m:sSub>
                          <m:sSub>
                            <m:sSubPr>
                              <m:ctrlPr>
                                <a:rPr lang="ar-AE" i="1">
                                  <a:latin typeface="Cambria Math" panose="02040503050406030204" pitchFamily="18" charset="0"/>
                                </a:rPr>
                              </m:ctrlPr>
                            </m:sSubPr>
                            <m:e>
                              <m:r>
                                <a:rPr lang="ar-AE">
                                  <a:latin typeface="Cambria Math" panose="02040503050406030204" pitchFamily="18" charset="0"/>
                                </a:rPr>
                                <m:t>𝑉</m:t>
                              </m:r>
                            </m:e>
                            <m:sub>
                              <m:r>
                                <a:rPr lang="ar-AE">
                                  <a:latin typeface="Cambria Math" panose="02040503050406030204" pitchFamily="18" charset="0"/>
                                </a:rPr>
                                <m:t>𝑛</m:t>
                              </m:r>
                            </m:sub>
                          </m:sSub>
                        </m:den>
                      </m:f>
                      <m:f>
                        <m:fPr>
                          <m:ctrlPr>
                            <a:rPr lang="ar-AE" i="1">
                              <a:latin typeface="Cambria Math" panose="02040503050406030204" pitchFamily="18" charset="0"/>
                            </a:rPr>
                          </m:ctrlPr>
                        </m:fPr>
                        <m:num>
                          <m:r>
                            <a:rPr lang="ar-AE">
                              <a:latin typeface="Cambria Math" panose="02040503050406030204" pitchFamily="18" charset="0"/>
                            </a:rPr>
                            <m:t>𝑑</m:t>
                          </m:r>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𝑙</m:t>
                              </m:r>
                            </m:sub>
                          </m:sSub>
                        </m:num>
                        <m:den>
                          <m:r>
                            <a:rPr lang="ar-AE">
                              <a:latin typeface="Cambria Math" panose="02040503050406030204" pitchFamily="18" charset="0"/>
                            </a:rPr>
                            <m:t>𝑑𝑡</m:t>
                          </m:r>
                        </m:den>
                      </m:f>
                    </m:oMath>
                  </m:oMathPara>
                </a14:m>
                <a:endParaRPr lang="en-US" dirty="0"/>
              </a:p>
            </p:txBody>
          </p:sp>
        </mc:Choice>
        <mc:Fallback xmlns="">
          <p:sp>
            <p:nvSpPr>
              <p:cNvPr id="17" name="TextBox 16">
                <a:extLst>
                  <a:ext uri="{FF2B5EF4-FFF2-40B4-BE49-F238E27FC236}">
                    <a16:creationId xmlns:a16="http://schemas.microsoft.com/office/drawing/2014/main" id="{EB6ED2A5-C698-2D07-A6C7-1B94C207D237}"/>
                  </a:ext>
                </a:extLst>
              </p:cNvPr>
              <p:cNvSpPr txBox="1">
                <a:spLocks noRot="1" noChangeAspect="1" noMove="1" noResize="1" noEditPoints="1" noAdjustHandles="1" noChangeArrowheads="1" noChangeShapeType="1" noTextEdit="1"/>
              </p:cNvSpPr>
              <p:nvPr/>
            </p:nvSpPr>
            <p:spPr>
              <a:xfrm>
                <a:off x="-665425" y="4385266"/>
                <a:ext cx="4796366" cy="665310"/>
              </a:xfrm>
              <a:prstGeom prst="rect">
                <a:avLst/>
              </a:prstGeom>
              <a:blipFill>
                <a:blip r:embed="rId7"/>
                <a:stretch>
                  <a:fillRect b="-1887"/>
                </a:stretch>
              </a:blipFill>
            </p:spPr>
            <p:txBody>
              <a:bodyPr/>
              <a:lstStyle/>
              <a:p>
                <a:r>
                  <a:rPr lang="en-US">
                    <a:noFill/>
                  </a:rPr>
                  <a:t> </a:t>
                </a:r>
              </a:p>
            </p:txBody>
          </p:sp>
        </mc:Fallback>
      </mc:AlternateContent>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What do we know about these parameters across the heliosphere?</a:t>
            </a:r>
          </a:p>
        </p:txBody>
      </p:sp>
      <p:sp>
        <p:nvSpPr>
          <p:cNvPr id="3" name="Content Placeholder 2"/>
          <p:cNvSpPr>
            <a:spLocks noGrp="1"/>
          </p:cNvSpPr>
          <p:nvPr>
            <p:ph idx="1"/>
          </p:nvPr>
        </p:nvSpPr>
        <p:spPr>
          <a:xfrm>
            <a:off x="457200" y="1200151"/>
            <a:ext cx="4114800" cy="3394472"/>
          </a:xfrm>
        </p:spPr>
        <p:txBody>
          <a:bodyPr>
            <a:normAutofit/>
          </a:bodyPr>
          <a:lstStyle/>
          <a:p>
            <a:pPr marL="0" lvl="0" indent="0">
              <a:buNone/>
            </a:pPr>
            <a:r>
              <a:rPr sz="1600" dirty="0"/>
              <a:t>Past studies often </a:t>
            </a:r>
            <a:endParaRPr lang="en-US" sz="1600" dirty="0"/>
          </a:p>
          <a:p>
            <a:pPr marL="0" lvl="0" indent="0">
              <a:buNone/>
            </a:pPr>
            <a:endParaRPr lang="en-US" sz="1600" dirty="0"/>
          </a:p>
          <a:p>
            <a:pPr lvl="0">
              <a:buFontTx/>
              <a:buChar char="-"/>
            </a:pPr>
            <a:r>
              <a:rPr sz="1600" dirty="0"/>
              <a:t>lacked simultaneous multi-point measurements,</a:t>
            </a:r>
            <a:r>
              <a:rPr lang="en-US" sz="1600" dirty="0"/>
              <a:t> </a:t>
            </a:r>
          </a:p>
          <a:p>
            <a:pPr lvl="0">
              <a:buFontTx/>
              <a:buChar char="-"/>
            </a:pPr>
            <a:r>
              <a:rPr sz="1600" dirty="0"/>
              <a:t>employed different identification and quantification methods, and </a:t>
            </a:r>
            <a:endParaRPr lang="en-US" sz="1600" dirty="0"/>
          </a:p>
          <a:p>
            <a:pPr lvl="0">
              <a:buFontTx/>
              <a:buChar char="-"/>
            </a:pPr>
            <a:r>
              <a:rPr sz="1600" dirty="0"/>
              <a:t>did not sufficiently separate temporal variability from spatial trends</a:t>
            </a:r>
            <a:endParaRPr lang="en-US" sz="1600" dirty="0"/>
          </a:p>
          <a:p>
            <a:pPr marL="0" lvl="0" indent="0">
              <a:buNone/>
            </a:pPr>
            <a:endParaRPr lang="en-US" sz="1600" dirty="0"/>
          </a:p>
          <a:p>
            <a:pPr marL="0" lvl="0" indent="0">
              <a:buNone/>
            </a:pPr>
            <a:r>
              <a:rPr lang="en-US" sz="1600" dirty="0"/>
              <a:t>Leading </a:t>
            </a:r>
            <a:r>
              <a:rPr sz="1600" dirty="0"/>
              <a:t>to significant uncertainties.</a:t>
            </a:r>
          </a:p>
          <a:p>
            <a:pPr marL="0" lvl="0" indent="0">
              <a:buNone/>
            </a:pPr>
            <a:endParaRPr lang="en-US" sz="1600" dirty="0"/>
          </a:p>
          <a:p>
            <a:pPr marL="0" lvl="0" indent="0">
              <a:buNone/>
            </a:pPr>
            <a:endParaRPr lang="en-US" sz="1600" dirty="0"/>
          </a:p>
        </p:txBody>
      </p:sp>
      <p:pic>
        <p:nvPicPr>
          <p:cNvPr id="4" name="Picture 1" descr="../figures/fig_overview.png">
            <a:extLst>
              <a:ext uri="{FF2B5EF4-FFF2-40B4-BE49-F238E27FC236}">
                <a16:creationId xmlns:a16="http://schemas.microsoft.com/office/drawing/2014/main" id="{4359731D-6DC5-2069-AAFE-58E7832CA99B}"/>
              </a:ext>
            </a:extLst>
          </p:cNvPr>
          <p:cNvPicPr>
            <a:picLocks noGrp="1" noChangeAspect="1"/>
          </p:cNvPicPr>
          <p:nvPr/>
        </p:nvPicPr>
        <p:blipFill>
          <a:blip r:embed="rId3"/>
          <a:srcRect r="55122"/>
          <a:stretch/>
        </p:blipFill>
        <p:spPr bwMode="auto">
          <a:xfrm>
            <a:off x="4665133" y="1017345"/>
            <a:ext cx="4021667" cy="4126155"/>
          </a:xfrm>
          <a:prstGeom prst="rect">
            <a:avLst/>
          </a:prstGeom>
          <a:noFill/>
          <a:ln w="9525">
            <a:noFill/>
            <a:headEnd/>
            <a:tailEnd/>
          </a:ln>
        </p:spPr>
      </p:pic>
      <p:sp>
        <p:nvSpPr>
          <p:cNvPr id="6" name="TextBox 5">
            <a:extLst>
              <a:ext uri="{FF2B5EF4-FFF2-40B4-BE49-F238E27FC236}">
                <a16:creationId xmlns:a16="http://schemas.microsoft.com/office/drawing/2014/main" id="{2195A8D0-CBC2-BCF6-E2AE-4CFBB16A4DB9}"/>
              </a:ext>
            </a:extLst>
          </p:cNvPr>
          <p:cNvSpPr txBox="1"/>
          <p:nvPr/>
        </p:nvSpPr>
        <p:spPr>
          <a:xfrm>
            <a:off x="93133" y="4255261"/>
            <a:ext cx="4572000" cy="923330"/>
          </a:xfrm>
          <a:prstGeom prst="rect">
            <a:avLst/>
          </a:prstGeom>
          <a:noFill/>
          <a:ln w="25400">
            <a:solidFill>
              <a:schemeClr val="tx1"/>
            </a:solidFill>
          </a:ln>
        </p:spPr>
        <p:txBody>
          <a:bodyPr wrap="square">
            <a:spAutoFit/>
          </a:bodyPr>
          <a:lstStyle/>
          <a:p>
            <a:pPr marL="0" lvl="0" indent="0">
              <a:buNone/>
            </a:pPr>
            <a:r>
              <a:rPr lang="en-US" sz="1800" dirty="0"/>
              <a:t>From inner heliosphere (Parker Solar Probe, PSP) to 1 AU (ARTEMIS, Wind) to outer heliosphere (Juno).</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Dataset and Methods</a:t>
            </a:r>
          </a:p>
        </p:txBody>
      </p:sp>
      <p:pic>
        <p:nvPicPr>
          <p:cNvPr id="3" name="Picture 1" descr="figures/fig_juno_sw_comparision.png"/>
          <p:cNvPicPr>
            <a:picLocks noGrp="1" noChangeAspect="1"/>
          </p:cNvPicPr>
          <p:nvPr/>
        </p:nvPicPr>
        <p:blipFill>
          <a:blip r:embed="rId3"/>
          <a:stretch>
            <a:fillRect/>
          </a:stretch>
        </p:blipFill>
        <p:spPr bwMode="auto">
          <a:xfrm>
            <a:off x="1218958" y="922788"/>
            <a:ext cx="6511987" cy="3263181"/>
          </a:xfrm>
          <a:prstGeom prst="rect">
            <a:avLst/>
          </a:prstGeom>
          <a:noFill/>
          <a:ln w="9525">
            <a:noFill/>
            <a:headEnd/>
            <a:tailEnd/>
          </a:ln>
        </p:spPr>
      </p:pic>
      <p:sp>
        <p:nvSpPr>
          <p:cNvPr id="4" name="TextBox 3"/>
          <p:cNvSpPr txBox="1"/>
          <p:nvPr/>
        </p:nvSpPr>
        <p:spPr>
          <a:xfrm>
            <a:off x="457200" y="4272234"/>
            <a:ext cx="8229600" cy="508000"/>
          </a:xfrm>
          <a:prstGeom prst="rect">
            <a:avLst/>
          </a:prstGeom>
          <a:noFill/>
        </p:spPr>
        <p:txBody>
          <a:bodyPr/>
          <a:lstStyle/>
          <a:p>
            <a:pPr marL="0" lvl="0" indent="0" algn="ctr">
              <a:buNone/>
            </a:pPr>
            <a:r>
              <a:rPr dirty="0"/>
              <a:t>Comparison of solar wind properties (top) and </a:t>
            </a:r>
            <a:endParaRPr lang="en-US" dirty="0"/>
          </a:p>
          <a:p>
            <a:pPr marL="0" lvl="0" indent="0" algn="ctr">
              <a:buNone/>
            </a:pPr>
            <a:r>
              <a:rPr dirty="0"/>
              <a:t>discontinuity properties (bottom) between / using </a:t>
            </a:r>
            <a:endParaRPr lang="en-US" dirty="0"/>
          </a:p>
          <a:p>
            <a:pPr marL="0" lvl="0" indent="0" algn="ctr">
              <a:buNone/>
            </a:pPr>
            <a:r>
              <a:rPr dirty="0"/>
              <a:t>model (x-axis) and JADE observations.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s/fig_psp_overview.png"/>
          <p:cNvPicPr>
            <a:picLocks noGrp="1" noChangeAspect="1"/>
          </p:cNvPicPr>
          <p:nvPr/>
        </p:nvPicPr>
        <p:blipFill>
          <a:blip r:embed="rId2"/>
          <a:stretch>
            <a:fillRect/>
          </a:stretch>
        </p:blipFill>
        <p:spPr bwMode="auto">
          <a:xfrm>
            <a:off x="304799" y="966121"/>
            <a:ext cx="6256867" cy="4177379"/>
          </a:xfrm>
          <a:prstGeom prst="rect">
            <a:avLst/>
          </a:prstGeom>
          <a:noFill/>
          <a:ln w="9525">
            <a:noFill/>
            <a:headEnd/>
            <a:tailEnd/>
          </a:ln>
        </p:spPr>
      </p:pic>
      <p:sp>
        <p:nvSpPr>
          <p:cNvPr id="3" name="TextBox 3"/>
          <p:cNvSpPr txBox="1"/>
          <p:nvPr/>
        </p:nvSpPr>
        <p:spPr>
          <a:xfrm>
            <a:off x="6561666" y="2147303"/>
            <a:ext cx="2328333" cy="508000"/>
          </a:xfrm>
          <a:prstGeom prst="rect">
            <a:avLst/>
          </a:prstGeom>
          <a:noFill/>
        </p:spPr>
        <p:txBody>
          <a:bodyPr/>
          <a:lstStyle/>
          <a:p>
            <a:pPr marL="0" lvl="0" indent="0" algn="ctr">
              <a:buNone/>
            </a:pPr>
            <a:r>
              <a:rPr dirty="0"/>
              <a:t>Overview of solar wind properties during encounter 8 (when PSP is aligned with Earth observations)</a:t>
            </a:r>
          </a:p>
        </p:txBody>
      </p:sp>
      <p:sp>
        <p:nvSpPr>
          <p:cNvPr id="4" name="Title 1">
            <a:extLst>
              <a:ext uri="{FF2B5EF4-FFF2-40B4-BE49-F238E27FC236}">
                <a16:creationId xmlns:a16="http://schemas.microsoft.com/office/drawing/2014/main" id="{0441C954-9360-5E2E-17C2-C50743CC9B13}"/>
              </a:ext>
            </a:extLst>
          </p:cNvPr>
          <p:cNvSpPr>
            <a:spLocks noGrp="1"/>
          </p:cNvSpPr>
          <p:nvPr>
            <p:ph type="title"/>
          </p:nvPr>
        </p:nvSpPr>
        <p:spPr>
          <a:xfrm>
            <a:off x="457200" y="205979"/>
            <a:ext cx="8229600" cy="857250"/>
          </a:xfrm>
        </p:spPr>
        <p:txBody>
          <a:bodyPr/>
          <a:lstStyle/>
          <a:p>
            <a:pPr marL="0" lvl="0" indent="0">
              <a:buNone/>
            </a:pPr>
            <a:r>
              <a:t>Dataset and Methods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70921"/>
            <a:ext cx="3008313" cy="1607080"/>
          </a:xfrm>
        </p:spPr>
        <p:txBody>
          <a:bodyPr>
            <a:normAutofit/>
          </a:bodyPr>
          <a:lstStyle/>
          <a:p>
            <a:r>
              <a:rPr lang="en-US" sz="2800" dirty="0"/>
              <a:t>Discontinuity</a:t>
            </a:r>
            <a:br>
              <a:rPr lang="en-US" sz="2800" dirty="0"/>
            </a:br>
            <a:r>
              <a:rPr lang="en-US" sz="2800" dirty="0"/>
              <a:t>properties: occurrence rate </a:t>
            </a:r>
          </a:p>
        </p:txBody>
      </p:sp>
      <p:pic>
        <p:nvPicPr>
          <p:cNvPr id="3" name="Picture 1" descr="figures/fig_wt_dist_no_duplicates.pdf"/>
          <p:cNvPicPr>
            <a:picLocks noGrp="1" noChangeAspect="1"/>
          </p:cNvPicPr>
          <p:nvPr/>
        </p:nvPicPr>
        <p:blipFill>
          <a:blip r:embed="rId3"/>
          <a:stretch>
            <a:fillRect/>
          </a:stretch>
        </p:blipFill>
        <p:spPr bwMode="auto">
          <a:xfrm>
            <a:off x="2726117" y="0"/>
            <a:ext cx="6358616" cy="5143499"/>
          </a:xfrm>
          <a:prstGeom prst="rect">
            <a:avLst/>
          </a:prstGeom>
          <a:noFill/>
          <a:ln w="9525">
            <a:noFill/>
            <a:headEnd/>
            <a:tailEnd/>
          </a:ln>
        </p:spPr>
      </p:pic>
      <mc:AlternateContent xmlns:mc="http://schemas.openxmlformats.org/markup-compatibility/2006" xmlns:a14="http://schemas.microsoft.com/office/drawing/2010/main">
        <mc:Choice Requires="a14">
          <p:sp>
            <p:nvSpPr>
              <p:cNvPr id="5" name="TextBox 3"/>
              <p:cNvSpPr txBox="1"/>
              <p:nvPr/>
            </p:nvSpPr>
            <p:spPr>
              <a:xfrm>
                <a:off x="67659" y="3055935"/>
                <a:ext cx="2590799" cy="1291168"/>
              </a:xfrm>
              <a:prstGeom prst="rect">
                <a:avLst/>
              </a:prstGeom>
              <a:noFill/>
            </p:spPr>
            <p:txBody>
              <a:bodyPr/>
              <a:lstStyle/>
              <a:p>
                <a:pPr marL="0" lvl="0" indent="0" algn="ctr">
                  <a:buNone/>
                </a:pPr>
                <a:r>
                  <a:rPr dirty="0"/>
                  <a:t>Waiting time probability density functions </a:t>
                </a:r>
                <a14:m>
                  <m:oMath xmlns:m="http://schemas.openxmlformats.org/officeDocument/2006/math">
                    <m:r>
                      <a:rPr>
                        <a:latin typeface="Cambria Math" panose="02040503050406030204" pitchFamily="18" charset="0"/>
                      </a:rPr>
                      <m:t>𝑝</m:t>
                    </m:r>
                    <m:d>
                      <m:dPr>
                        <m:ctrlPr>
                          <a:rPr i="1">
                            <a:latin typeface="Cambria Math" panose="02040503050406030204" pitchFamily="18" charset="0"/>
                          </a:rPr>
                        </m:ctrlPr>
                      </m:dPr>
                      <m:e>
                        <m:r>
                          <a:rPr>
                            <a:latin typeface="Cambria Math" panose="02040503050406030204" pitchFamily="18" charset="0"/>
                          </a:rPr>
                          <m:t>𝜏</m:t>
                        </m:r>
                      </m:e>
                    </m:d>
                  </m:oMath>
                </a14:m>
                <a:r>
                  <a:rPr dirty="0"/>
                  <a:t> for Juno at 1 AU in 2011 (top) and 5 AU in 2016 (bottom). </a:t>
                </a:r>
              </a:p>
            </p:txBody>
          </p:sp>
        </mc:Choice>
        <mc:Fallback xmlns="">
          <p:sp>
            <p:nvSpPr>
              <p:cNvPr id="5" name="TextBox 3"/>
              <p:cNvSpPr txBox="1">
                <a:spLocks noRot="1" noChangeAspect="1" noMove="1" noResize="1" noEditPoints="1" noAdjustHandles="1" noChangeArrowheads="1" noChangeShapeType="1" noTextEdit="1"/>
              </p:cNvSpPr>
              <p:nvPr/>
            </p:nvSpPr>
            <p:spPr>
              <a:xfrm>
                <a:off x="67659" y="3055935"/>
                <a:ext cx="2590799" cy="1291168"/>
              </a:xfrm>
              <a:prstGeom prst="rect">
                <a:avLst/>
              </a:prstGeom>
              <a:blipFill>
                <a:blip r:embed="rId4"/>
                <a:stretch>
                  <a:fillRect l="-1951" t="-1942" r="-3415" b="-20388"/>
                </a:stretch>
              </a:blipFill>
            </p:spPr>
            <p:txBody>
              <a:bodyPr/>
              <a:lstStyle/>
              <a:p>
                <a:r>
                  <a:rPr lang="en-US">
                    <a:noFill/>
                  </a:rPr>
                  <a:t> </a:t>
                </a:r>
              </a:p>
            </p:txBody>
          </p:sp>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s/fig_occurence_rate.pdf"/>
          <p:cNvPicPr>
            <a:picLocks noGrp="1" noChangeAspect="1"/>
          </p:cNvPicPr>
          <p:nvPr/>
        </p:nvPicPr>
        <p:blipFill>
          <a:blip r:embed="rId2"/>
          <a:stretch>
            <a:fillRect/>
          </a:stretch>
        </p:blipFill>
        <p:spPr bwMode="auto">
          <a:xfrm>
            <a:off x="2402865" y="170921"/>
            <a:ext cx="6828817" cy="3962574"/>
          </a:xfrm>
          <a:prstGeom prst="rect">
            <a:avLst/>
          </a:prstGeom>
          <a:noFill/>
          <a:ln w="9525">
            <a:noFill/>
            <a:headEnd/>
            <a:tailEnd/>
          </a:ln>
        </p:spPr>
      </p:pic>
      <p:sp>
        <p:nvSpPr>
          <p:cNvPr id="3" name="TextBox 3"/>
          <p:cNvSpPr txBox="1"/>
          <p:nvPr/>
        </p:nvSpPr>
        <p:spPr>
          <a:xfrm>
            <a:off x="0" y="3949149"/>
            <a:ext cx="3903133" cy="732367"/>
          </a:xfrm>
          <a:prstGeom prst="rect">
            <a:avLst/>
          </a:prstGeom>
          <a:noFill/>
        </p:spPr>
        <p:txBody>
          <a:bodyPr/>
          <a:lstStyle/>
          <a:p>
            <a:pPr marL="0" lvl="0" indent="0">
              <a:buNone/>
            </a:pPr>
            <a:r>
              <a:rPr dirty="0"/>
              <a:t>Left: the occurrence rate of discontinuities measured by Juno, STEREO-A, THEMIS-B, and Wind. </a:t>
            </a:r>
            <a:endParaRPr lang="en-US" dirty="0"/>
          </a:p>
        </p:txBody>
      </p:sp>
      <p:sp>
        <p:nvSpPr>
          <p:cNvPr id="4" name="Title 1">
            <a:extLst>
              <a:ext uri="{FF2B5EF4-FFF2-40B4-BE49-F238E27FC236}">
                <a16:creationId xmlns:a16="http://schemas.microsoft.com/office/drawing/2014/main" id="{74A85BF7-3788-D7F4-1345-57790ECA47D3}"/>
              </a:ext>
            </a:extLst>
          </p:cNvPr>
          <p:cNvSpPr>
            <a:spLocks noGrp="1"/>
          </p:cNvSpPr>
          <p:nvPr>
            <p:ph type="title"/>
          </p:nvPr>
        </p:nvSpPr>
        <p:spPr>
          <a:xfrm>
            <a:off x="0" y="170921"/>
            <a:ext cx="3008313" cy="1607080"/>
          </a:xfrm>
        </p:spPr>
        <p:txBody>
          <a:bodyPr>
            <a:normAutofit/>
          </a:bodyPr>
          <a:lstStyle/>
          <a:p>
            <a:pPr algn="l"/>
            <a:r>
              <a:rPr lang="en-US" sz="2800" b="1" dirty="0"/>
              <a:t>Discontinuity</a:t>
            </a:r>
            <a:br>
              <a:rPr lang="en-US" sz="2800" b="1" dirty="0"/>
            </a:br>
            <a:r>
              <a:rPr lang="en-US" sz="2800" b="1" dirty="0"/>
              <a:t>properties: occurrence rate </a:t>
            </a:r>
          </a:p>
        </p:txBody>
      </p:sp>
      <p:sp>
        <p:nvSpPr>
          <p:cNvPr id="6" name="TextBox 5">
            <a:extLst>
              <a:ext uri="{FF2B5EF4-FFF2-40B4-BE49-F238E27FC236}">
                <a16:creationId xmlns:a16="http://schemas.microsoft.com/office/drawing/2014/main" id="{2680C98C-4A3B-51E9-35FE-A48415122914}"/>
              </a:ext>
            </a:extLst>
          </p:cNvPr>
          <p:cNvSpPr txBox="1"/>
          <p:nvPr/>
        </p:nvSpPr>
        <p:spPr>
          <a:xfrm>
            <a:off x="4847167" y="4497169"/>
            <a:ext cx="4665132" cy="646331"/>
          </a:xfrm>
          <a:prstGeom prst="rect">
            <a:avLst/>
          </a:prstGeom>
          <a:noFill/>
        </p:spPr>
        <p:txBody>
          <a:bodyPr wrap="square">
            <a:spAutoFit/>
          </a:bodyPr>
          <a:lstStyle/>
          <a:p>
            <a:pPr marL="0" lvl="0" indent="0">
              <a:buNone/>
            </a:pPr>
            <a:r>
              <a:rPr lang="en-US" dirty="0"/>
              <a:t>Right: the normalized occurrence rate as a function of radial distance.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s/juno_distribution_r_sw.pdf"/>
          <p:cNvPicPr>
            <a:picLocks noGrp="1" noChangeAspect="1"/>
          </p:cNvPicPr>
          <p:nvPr/>
        </p:nvPicPr>
        <p:blipFill>
          <a:blip r:embed="rId2"/>
          <a:stretch>
            <a:fillRect/>
          </a:stretch>
        </p:blipFill>
        <p:spPr bwMode="auto">
          <a:xfrm>
            <a:off x="2717799" y="567267"/>
            <a:ext cx="6362701" cy="4241800"/>
          </a:xfrm>
          <a:prstGeom prst="rect">
            <a:avLst/>
          </a:prstGeom>
          <a:noFill/>
          <a:ln w="9525">
            <a:noFill/>
            <a:headEnd/>
            <a:tailEnd/>
          </a:ln>
        </p:spPr>
      </p:pic>
      <p:sp>
        <p:nvSpPr>
          <p:cNvPr id="3" name="TextBox 3"/>
          <p:cNvSpPr txBox="1"/>
          <p:nvPr/>
        </p:nvSpPr>
        <p:spPr>
          <a:xfrm>
            <a:off x="0" y="2688167"/>
            <a:ext cx="2531534" cy="2120900"/>
          </a:xfrm>
          <a:prstGeom prst="rect">
            <a:avLst/>
          </a:prstGeom>
          <a:noFill/>
        </p:spPr>
        <p:txBody>
          <a:bodyPr/>
          <a:lstStyle/>
          <a:p>
            <a:pPr marL="0" lvl="0" indent="0" algn="ctr">
              <a:buNone/>
            </a:pPr>
            <a:r>
              <a:rPr dirty="0"/>
              <a:t>Figure: Distribution of various SWD properties observed by Juno, grouped by radial distance from the Sun</a:t>
            </a:r>
            <a:r>
              <a:rPr lang="en-US" dirty="0"/>
              <a:t>.</a:t>
            </a:r>
            <a:r>
              <a:rPr dirty="0"/>
              <a:t> </a:t>
            </a:r>
            <a:endParaRPr lang="en-US" dirty="0"/>
          </a:p>
          <a:p>
            <a:pPr marL="0" lvl="0" indent="0" algn="ctr">
              <a:buNone/>
            </a:pPr>
            <a:endParaRPr lang="en-US" dirty="0"/>
          </a:p>
        </p:txBody>
      </p:sp>
      <p:sp>
        <p:nvSpPr>
          <p:cNvPr id="5" name="Title 1">
            <a:extLst>
              <a:ext uri="{FF2B5EF4-FFF2-40B4-BE49-F238E27FC236}">
                <a16:creationId xmlns:a16="http://schemas.microsoft.com/office/drawing/2014/main" id="{1DBF6577-61A7-63A1-91B5-1831ACA02DF8}"/>
              </a:ext>
            </a:extLst>
          </p:cNvPr>
          <p:cNvSpPr>
            <a:spLocks noGrp="1"/>
          </p:cNvSpPr>
          <p:nvPr>
            <p:ph type="title"/>
          </p:nvPr>
        </p:nvSpPr>
        <p:spPr>
          <a:xfrm>
            <a:off x="0" y="150384"/>
            <a:ext cx="3008313" cy="1607080"/>
          </a:xfrm>
        </p:spPr>
        <p:txBody>
          <a:bodyPr>
            <a:noAutofit/>
          </a:bodyPr>
          <a:lstStyle/>
          <a:p>
            <a:r>
              <a:rPr lang="en-US" sz="2400" dirty="0"/>
              <a:t>Discontinuity</a:t>
            </a:r>
            <a:br>
              <a:rPr lang="en-US" sz="2400" dirty="0"/>
            </a:br>
            <a:r>
              <a:rPr lang="en-US" sz="2400" dirty="0"/>
              <a:t>properties:</a:t>
            </a:r>
            <a:br>
              <a:rPr lang="en-US" sz="2400" dirty="0"/>
            </a:br>
            <a:r>
              <a:rPr lang="en-US" sz="2400" dirty="0"/>
              <a:t>current density </a:t>
            </a:r>
            <a:br>
              <a:rPr lang="en-US" sz="2400" dirty="0"/>
            </a:br>
            <a:r>
              <a:rPr lang="en-US" sz="2400" dirty="0"/>
              <a:t>and thickness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0B2EF4-667D-7A71-B3CC-4184C898F5F1}"/>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F95F1299-45FF-DD5A-E173-98AB0CD778E5}"/>
              </a:ext>
            </a:extLst>
          </p:cNvPr>
          <p:cNvSpPr>
            <a:spLocks noGrp="1"/>
          </p:cNvSpPr>
          <p:nvPr>
            <p:ph type="title"/>
          </p:nvPr>
        </p:nvSpPr>
        <p:spPr>
          <a:xfrm>
            <a:off x="0" y="-616480"/>
            <a:ext cx="4749800" cy="1607080"/>
          </a:xfrm>
        </p:spPr>
        <p:txBody>
          <a:bodyPr>
            <a:normAutofit/>
          </a:bodyPr>
          <a:lstStyle/>
          <a:p>
            <a:r>
              <a:rPr lang="en-US" sz="2800" dirty="0"/>
              <a:t>Discontinuity properties:</a:t>
            </a:r>
            <a:br>
              <a:rPr lang="en-US" sz="2800" dirty="0"/>
            </a:br>
            <a:r>
              <a:rPr lang="en-US" sz="2800" dirty="0"/>
              <a:t>current density and thickness</a:t>
            </a:r>
          </a:p>
        </p:txBody>
      </p:sp>
      <p:pic>
        <p:nvPicPr>
          <p:cNvPr id="8" name="Graphic 7">
            <a:extLst>
              <a:ext uri="{FF2B5EF4-FFF2-40B4-BE49-F238E27FC236}">
                <a16:creationId xmlns:a16="http://schemas.microsoft.com/office/drawing/2014/main" id="{52D0CBD6-B6C3-B9D3-7CDB-FF67D887324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76301" y="1077383"/>
            <a:ext cx="8132233" cy="4066117"/>
          </a:xfrm>
          <a:prstGeom prst="rect">
            <a:avLst/>
          </a:prstGeom>
        </p:spPr>
      </p:pic>
    </p:spTree>
    <p:extLst>
      <p:ext uri="{BB962C8B-B14F-4D97-AF65-F5344CB8AC3E}">
        <p14:creationId xmlns:p14="http://schemas.microsoft.com/office/powerpoint/2010/main" val="2823192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marL="0" lvl="0" indent="0">
              <a:buNone/>
            </a:pPr>
            <a:r>
              <a:t>Part 0: Research Context and Background</a:t>
            </a:r>
          </a:p>
        </p:txBody>
      </p:sp>
      <p:sp>
        <p:nvSpPr>
          <p:cNvPr id="3" name="Content Placeholder 2">
            <a:extLst>
              <a:ext uri="{FF2B5EF4-FFF2-40B4-BE49-F238E27FC236}">
                <a16:creationId xmlns:a16="http://schemas.microsoft.com/office/drawing/2014/main" id="{34DCC3A0-6A9B-F839-0BF1-28DD1842320D}"/>
              </a:ext>
            </a:extLst>
          </p:cNvPr>
          <p:cNvSpPr txBox="1">
            <a:spLocks/>
          </p:cNvSpPr>
          <p:nvPr/>
        </p:nvSpPr>
        <p:spPr>
          <a:xfrm>
            <a:off x="117835" y="235669"/>
            <a:ext cx="4454165" cy="2021105"/>
          </a:xfrm>
          <a:prstGeom prst="rect">
            <a:avLst/>
          </a:prstGeom>
        </p:spPr>
        <p:txBody>
          <a:bodyPr vert="horz" lIns="91440" tIns="45720" rIns="91440" bIns="45720" rtlCol="0" anchor="b">
            <a:normAutofit/>
          </a:bodyPr>
          <a:lstStyle>
            <a:lvl1pPr marL="0" indent="0" algn="l" defTabSz="342900" rtl="0" eaLnBrk="1" latinLnBrk="0" hangingPunct="1">
              <a:spcBef>
                <a:spcPct val="20000"/>
              </a:spcBef>
              <a:buFont typeface="Arial"/>
              <a:buNone/>
              <a:defRPr sz="1500" kern="1200">
                <a:solidFill>
                  <a:schemeClr val="tx1">
                    <a:tint val="75000"/>
                  </a:schemeClr>
                </a:solidFill>
                <a:latin typeface="+mn-lt"/>
                <a:ea typeface="+mn-ea"/>
                <a:cs typeface="+mn-cs"/>
              </a:defRPr>
            </a:lvl1pPr>
            <a:lvl2pPr marL="342900" indent="0" algn="l" defTabSz="342900" rtl="0" eaLnBrk="1" latinLnBrk="0" hangingPunct="1">
              <a:spcBef>
                <a:spcPct val="20000"/>
              </a:spcBef>
              <a:buFont typeface="Arial"/>
              <a:buNone/>
              <a:defRPr sz="1350" kern="1200">
                <a:solidFill>
                  <a:schemeClr val="tx1">
                    <a:tint val="75000"/>
                  </a:schemeClr>
                </a:solidFill>
                <a:latin typeface="+mn-lt"/>
                <a:ea typeface="+mn-ea"/>
                <a:cs typeface="+mn-cs"/>
              </a:defRPr>
            </a:lvl2pPr>
            <a:lvl3pPr marL="685800" indent="0" algn="l" defTabSz="342900" rtl="0" eaLnBrk="1" latinLnBrk="0" hangingPunct="1">
              <a:spcBef>
                <a:spcPct val="20000"/>
              </a:spcBef>
              <a:buFont typeface="Arial"/>
              <a:buNone/>
              <a:defRPr sz="1200" kern="1200">
                <a:solidFill>
                  <a:schemeClr val="tx1">
                    <a:tint val="75000"/>
                  </a:schemeClr>
                </a:solidFill>
                <a:latin typeface="+mn-lt"/>
                <a:ea typeface="+mn-ea"/>
                <a:cs typeface="+mn-cs"/>
              </a:defRPr>
            </a:lvl3pPr>
            <a:lvl4pPr marL="10287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4pPr>
            <a:lvl5pPr marL="13716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5pPr>
            <a:lvl6pPr marL="17145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6pPr>
            <a:lvl7pPr marL="20574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7pPr>
            <a:lvl8pPr marL="24003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8pPr>
            <a:lvl9pPr marL="27432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9pPr>
          </a:lstStyle>
          <a:p>
            <a:r>
              <a:rPr lang="en-US" dirty="0">
                <a:solidFill>
                  <a:schemeClr val="tx1"/>
                </a:solidFill>
                <a:hlinkClick r:id="rId2" action="ppaction://hlinksldjump">
                  <a:extLst>
                    <a:ext uri="{A12FA001-AC4F-418D-AE19-62706E023703}">
                      <ahyp:hlinkClr xmlns:ahyp="http://schemas.microsoft.com/office/drawing/2018/hyperlinkcolor" val="tx"/>
                    </a:ext>
                  </a:extLst>
                </a:hlinkClick>
              </a:rPr>
              <a:t>Part 0: Research Context and Background</a:t>
            </a:r>
          </a:p>
          <a:p>
            <a:r>
              <a:rPr lang="en-US" dirty="0">
                <a:solidFill>
                  <a:schemeClr val="tx1"/>
                </a:solidFill>
                <a:hlinkClick r:id="rId3" action="ppaction://hlinksldjump">
                  <a:extLst>
                    <a:ext uri="{A12FA001-AC4F-418D-AE19-62706E023703}">
                      <ahyp:hlinkClr xmlns:ahyp="http://schemas.microsoft.com/office/drawing/2018/hyperlinkcolor" val="tx"/>
                    </a:ext>
                  </a:extLst>
                </a:hlinkClick>
              </a:rPr>
              <a:t>Part 1: Observational Analysis of Current Sheets</a:t>
            </a:r>
          </a:p>
          <a:p>
            <a:r>
              <a:rPr lang="en-US" dirty="0">
                <a:solidFill>
                  <a:schemeClr val="tx1"/>
                </a:solidFill>
                <a:hlinkClick r:id="rId4" action="ppaction://hlinksldjump">
                  <a:extLst>
                    <a:ext uri="{A12FA001-AC4F-418D-AE19-62706E023703}">
                      <ahyp:hlinkClr xmlns:ahyp="http://schemas.microsoft.com/office/drawing/2018/hyperlinkcolor" val="tx"/>
                    </a:ext>
                  </a:extLst>
                </a:hlinkClick>
              </a:rPr>
              <a:t>Part 2: Quantitative Modeling of Particle Scattering</a:t>
            </a:r>
          </a:p>
          <a:p>
            <a:r>
              <a:rPr lang="en-US" dirty="0">
                <a:solidFill>
                  <a:schemeClr val="tx1"/>
                </a:solidFill>
                <a:hlinkClick r:id="rId5" action="ppaction://hlinksldjump">
                  <a:extLst>
                    <a:ext uri="{A12FA001-AC4F-418D-AE19-62706E023703}">
                      <ahyp:hlinkClr xmlns:ahyp="http://schemas.microsoft.com/office/drawing/2018/hyperlinkcolor" val="tx"/>
                    </a:ext>
                  </a:extLst>
                </a:hlinkClick>
              </a:rPr>
              <a:t>Part 1.5: Multifluid Model for Current Sheet Alfvénicity</a:t>
            </a:r>
          </a:p>
          <a:p>
            <a:r>
              <a:rPr lang="en-US" dirty="0">
                <a:solidFill>
                  <a:schemeClr val="tx1"/>
                </a:solidFill>
                <a:hlinkClick r:id="rId6" action="ppaction://hlinksldjump">
                  <a:extLst>
                    <a:ext uri="{A12FA001-AC4F-418D-AE19-62706E023703}">
                      <ahyp:hlinkClr xmlns:ahyp="http://schemas.microsoft.com/office/drawing/2018/hyperlinkcolor" val="tx"/>
                    </a:ext>
                  </a:extLst>
                </a:hlinkClick>
              </a:rPr>
              <a:t>Part 0.5: Software Development</a:t>
            </a:r>
          </a:p>
          <a:p>
            <a:r>
              <a:rPr lang="en-US" dirty="0">
                <a:solidFill>
                  <a:schemeClr val="tx1"/>
                </a:solidFill>
                <a:hlinkClick r:id="rId7" action="ppaction://hlinksldjump">
                  <a:extLst>
                    <a:ext uri="{A12FA001-AC4F-418D-AE19-62706E023703}">
                      <ahyp:hlinkClr xmlns:ahyp="http://schemas.microsoft.com/office/drawing/2018/hyperlinkcolor" val="tx"/>
                    </a:ext>
                  </a:extLst>
                </a:hlinkClick>
              </a:rPr>
              <a:t>Part 3: Proposed Research</a:t>
            </a:r>
          </a:p>
          <a:p>
            <a:r>
              <a:rPr lang="en-US" dirty="0">
                <a:solidFill>
                  <a:schemeClr val="tx1"/>
                </a:solidFill>
                <a:hlinkClick r:id="rId8" action="ppaction://hlinksldjump">
                  <a:extLst>
                    <a:ext uri="{A12FA001-AC4F-418D-AE19-62706E023703}">
                      <ahyp:hlinkClr xmlns:ahyp="http://schemas.microsoft.com/office/drawing/2018/hyperlinkcolor" val="tx"/>
                    </a:ext>
                  </a:extLst>
                </a:hlinkClick>
              </a:rPr>
              <a:t>Conclusion</a:t>
            </a:r>
          </a:p>
        </p:txBody>
      </p:sp>
      <p:sp>
        <p:nvSpPr>
          <p:cNvPr id="10" name="TextBox 9">
            <a:extLst>
              <a:ext uri="{FF2B5EF4-FFF2-40B4-BE49-F238E27FC236}">
                <a16:creationId xmlns:a16="http://schemas.microsoft.com/office/drawing/2014/main" id="{1DEB822A-26EB-E57B-AD1E-203202444BFC}"/>
              </a:ext>
            </a:extLst>
          </p:cNvPr>
          <p:cNvSpPr txBox="1"/>
          <p:nvPr/>
        </p:nvSpPr>
        <p:spPr>
          <a:xfrm>
            <a:off x="4454165" y="816768"/>
            <a:ext cx="4572000" cy="1515800"/>
          </a:xfrm>
          <a:prstGeom prst="rect">
            <a:avLst/>
          </a:prstGeom>
          <a:noFill/>
        </p:spPr>
        <p:txBody>
          <a:bodyPr wrap="square">
            <a:spAutoFit/>
          </a:bodyPr>
          <a:lstStyle/>
          <a:p>
            <a:pPr marL="1271016" indent="0" algn="l" rtl="0" eaLnBrk="1" latinLnBrk="0" hangingPunct="1">
              <a:spcBef>
                <a:spcPts val="264"/>
              </a:spcBef>
              <a:spcAft>
                <a:spcPts val="0"/>
              </a:spcAft>
            </a:pPr>
            <a:r>
              <a:rPr lang="en-US" sz="1800" kern="1200" dirty="0">
                <a:solidFill>
                  <a:srgbClr val="000000"/>
                </a:solidFill>
                <a:effectLst/>
                <a:latin typeface="Calibri" panose="020F0502020204030204" pitchFamily="34" charset="0"/>
                <a:ea typeface="+mn-ea"/>
                <a:cs typeface="+mn-cs"/>
              </a:rPr>
              <a:t>“ You don’t have to know everything. You simply need to know where to find it when necessary. ”</a:t>
            </a:r>
          </a:p>
          <a:p>
            <a:pPr marL="1271016" indent="0" algn="l" rtl="0" eaLnBrk="1" latinLnBrk="0" hangingPunct="1">
              <a:spcBef>
                <a:spcPts val="264"/>
              </a:spcBef>
              <a:spcAft>
                <a:spcPts val="0"/>
              </a:spcAft>
            </a:pPr>
            <a:r>
              <a:rPr lang="en-US" dirty="0">
                <a:solidFill>
                  <a:srgbClr val="000000"/>
                </a:solidFill>
                <a:latin typeface="Calibri" panose="020F0502020204030204" pitchFamily="34" charset="0"/>
              </a:rPr>
              <a:t>				</a:t>
            </a:r>
            <a:r>
              <a:rPr lang="en-US" sz="1800" kern="1200" dirty="0">
                <a:solidFill>
                  <a:srgbClr val="000000"/>
                </a:solidFill>
                <a:effectLst/>
                <a:latin typeface="Calibri" panose="020F0502020204030204" pitchFamily="34" charset="0"/>
                <a:ea typeface="+mn-ea"/>
                <a:cs typeface="+mn-cs"/>
              </a:rPr>
              <a:t> - John Brunner</a:t>
            </a:r>
            <a:endParaRPr lang="en-US" dirty="0">
              <a:effectLs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9468"/>
            <a:ext cx="3754174" cy="1507068"/>
          </a:xfrm>
        </p:spPr>
        <p:txBody>
          <a:bodyPr>
            <a:normAutofit/>
          </a:bodyPr>
          <a:lstStyle/>
          <a:p>
            <a:pPr marL="0" lvl="0" indent="0">
              <a:buNone/>
            </a:pPr>
            <a:r>
              <a:rPr lang="en-US" sz="2000" dirty="0"/>
              <a:t>Critical empirical constraints for particle transport modeling</a:t>
            </a:r>
          </a:p>
        </p:txBody>
      </p:sp>
      <p:sp>
        <p:nvSpPr>
          <p:cNvPr id="4" name="Text Placeholder 3"/>
          <p:cNvSpPr>
            <a:spLocks noGrp="1"/>
          </p:cNvSpPr>
          <p:nvPr>
            <p:ph type="body" sz="half" idx="2"/>
          </p:nvPr>
        </p:nvSpPr>
        <p:spPr>
          <a:xfrm>
            <a:off x="423069" y="2967756"/>
            <a:ext cx="3008313" cy="3518297"/>
          </a:xfrm>
        </p:spPr>
        <p:txBody>
          <a:bodyPr/>
          <a:lstStyle/>
          <a:p>
            <a:pPr marL="0" lvl="0" indent="0">
              <a:buNone/>
            </a:pPr>
            <a:r>
              <a:rPr dirty="0"/>
              <a:t>This work is presented in </a:t>
            </a:r>
            <a:r>
              <a:rPr i="1" dirty="0"/>
              <a:t>“Solar wind discontinuities in the outer heliosphere: Spatial distribution between 1 and 5 AU”</a:t>
            </a:r>
            <a:r>
              <a:rPr dirty="0"/>
              <a:t> (Zhang et al., JGR Space Physics, 2025).</a:t>
            </a:r>
          </a:p>
        </p:txBody>
      </p:sp>
      <p:pic>
        <p:nvPicPr>
          <p:cNvPr id="3" name="Picture 1" descr="figures/zhangSolarWindDiscontinuities2025.png"/>
          <p:cNvPicPr>
            <a:picLocks noGrp="1" noChangeAspect="1"/>
          </p:cNvPicPr>
          <p:nvPr/>
        </p:nvPicPr>
        <p:blipFill>
          <a:blip r:embed="rId2"/>
          <a:stretch>
            <a:fillRect/>
          </a:stretch>
        </p:blipFill>
        <p:spPr bwMode="auto">
          <a:xfrm>
            <a:off x="168540" y="3721291"/>
            <a:ext cx="3585634" cy="1422210"/>
          </a:xfrm>
          <a:prstGeom prst="rect">
            <a:avLst/>
          </a:prstGeom>
          <a:noFill/>
          <a:ln w="9525">
            <a:noFill/>
            <a:headEnd/>
            <a:tailEnd/>
          </a:ln>
        </p:spPr>
      </p:pic>
      <p:pic>
        <p:nvPicPr>
          <p:cNvPr id="5" name="Picture 1" descr="figures/fig_wind_hist3d.png">
            <a:extLst>
              <a:ext uri="{FF2B5EF4-FFF2-40B4-BE49-F238E27FC236}">
                <a16:creationId xmlns:a16="http://schemas.microsoft.com/office/drawing/2014/main" id="{6E42E410-A5E4-AA34-FBB5-F8A978DF9FFD}"/>
              </a:ext>
            </a:extLst>
          </p:cNvPr>
          <p:cNvPicPr>
            <a:picLocks noGrp="1" noChangeAspect="1"/>
          </p:cNvPicPr>
          <p:nvPr/>
        </p:nvPicPr>
        <p:blipFill>
          <a:blip r:embed="rId3"/>
          <a:srcRect l="50542" t="14555"/>
          <a:stretch/>
        </p:blipFill>
        <p:spPr bwMode="auto">
          <a:xfrm>
            <a:off x="4309533" y="364066"/>
            <a:ext cx="4783666" cy="3474279"/>
          </a:xfrm>
          <a:prstGeom prst="rect">
            <a:avLst/>
          </a:prstGeom>
          <a:noFill/>
          <a:ln w="9525">
            <a:noFill/>
            <a:headEnd/>
            <a:tailEnd/>
          </a:ln>
        </p:spPr>
      </p:pic>
      <mc:AlternateContent xmlns:mc="http://schemas.openxmlformats.org/markup-compatibility/2006" xmlns:a14="http://schemas.microsoft.com/office/drawing/2010/main">
        <mc:Choice Requires="a14">
          <p:sp>
            <p:nvSpPr>
              <p:cNvPr id="6" name="TextBox 3">
                <a:extLst>
                  <a:ext uri="{FF2B5EF4-FFF2-40B4-BE49-F238E27FC236}">
                    <a16:creationId xmlns:a16="http://schemas.microsoft.com/office/drawing/2014/main" id="{D343E1C1-9FD4-356E-492F-4EF1194A838D}"/>
                  </a:ext>
                </a:extLst>
              </p:cNvPr>
              <p:cNvSpPr txBox="1"/>
              <p:nvPr/>
            </p:nvSpPr>
            <p:spPr>
              <a:xfrm>
                <a:off x="4038600" y="3963259"/>
                <a:ext cx="5105400" cy="508000"/>
              </a:xfrm>
              <a:prstGeom prst="rect">
                <a:avLst/>
              </a:prstGeom>
              <a:noFill/>
            </p:spPr>
            <p:txBody>
              <a:bodyPr/>
              <a:lstStyle/>
              <a:p>
                <a:pPr marL="0" lvl="0" indent="0" algn="ctr">
                  <a:buNone/>
                </a:pPr>
                <a:r>
                  <a:rPr dirty="0"/>
                  <a:t>Figure 4: 3D density plots of the azimuthal angle </a:t>
                </a:r>
                <a14:m>
                  <m:oMath xmlns:m="http://schemas.openxmlformats.org/officeDocument/2006/math">
                    <m:r>
                      <a:rPr>
                        <a:latin typeface="Cambria Math" panose="02040503050406030204" pitchFamily="18" charset="0"/>
                      </a:rPr>
                      <m:t>𝜃</m:t>
                    </m:r>
                  </m:oMath>
                </a14:m>
                <a:r>
                  <a:rPr dirty="0"/>
                  <a:t>, in-plane rotation angle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𝜔</m:t>
                        </m:r>
                      </m:e>
                      <m:sub>
                        <m:r>
                          <a:rPr>
                            <a:latin typeface="Cambria Math" panose="02040503050406030204" pitchFamily="18" charset="0"/>
                          </a:rPr>
                          <m:t>𝑖𝑛</m:t>
                        </m:r>
                      </m:sub>
                    </m:sSub>
                  </m:oMath>
                </a14:m>
                <a:r>
                  <a:rPr dirty="0"/>
                  <a:t>, and logarithm of the characteristic velocity </a:t>
                </a:r>
                <a14:m>
                  <m:oMath xmlns:m="http://schemas.openxmlformats.org/officeDocument/2006/math">
                    <m:r>
                      <m:rPr>
                        <m:sty m:val="p"/>
                      </m:rPr>
                      <a:rPr>
                        <a:latin typeface="Cambria Math" panose="02040503050406030204" pitchFamily="18" charset="0"/>
                      </a:rPr>
                      <m:t>log</m:t>
                    </m:r>
                    <m:sSub>
                      <m:sSubPr>
                        <m:ctrlPr>
                          <a:rPr i="1">
                            <a:latin typeface="Cambria Math" panose="02040503050406030204" pitchFamily="18" charset="0"/>
                          </a:rPr>
                        </m:ctrlPr>
                      </m:sSubPr>
                      <m:e>
                        <m:acc>
                          <m:accPr>
                            <m:chr m:val="̃"/>
                            <m:ctrlPr>
                              <a:rPr i="1">
                                <a:latin typeface="Cambria Math" panose="02040503050406030204" pitchFamily="18" charset="0"/>
                              </a:rPr>
                            </m:ctrlPr>
                          </m:accPr>
                          <m:e>
                            <m:r>
                              <a:rPr>
                                <a:latin typeface="Cambria Math" panose="02040503050406030204" pitchFamily="18" charset="0"/>
                              </a:rPr>
                              <m:t>𝑣</m:t>
                            </m:r>
                          </m:e>
                        </m:acc>
                      </m:e>
                      <m:sub>
                        <m:r>
                          <a:rPr>
                            <a:latin typeface="Cambria Math" panose="02040503050406030204" pitchFamily="18" charset="0"/>
                          </a:rPr>
                          <m:t>𝐵</m:t>
                        </m:r>
                      </m:sub>
                    </m:sSub>
                  </m:oMath>
                </a14:m>
                <a:endParaRPr dirty="0"/>
              </a:p>
            </p:txBody>
          </p:sp>
        </mc:Choice>
        <mc:Fallback xmlns="">
          <p:sp>
            <p:nvSpPr>
              <p:cNvPr id="6" name="TextBox 3">
                <a:extLst>
                  <a:ext uri="{FF2B5EF4-FFF2-40B4-BE49-F238E27FC236}">
                    <a16:creationId xmlns:a16="http://schemas.microsoft.com/office/drawing/2014/main" id="{D343E1C1-9FD4-356E-492F-4EF1194A838D}"/>
                  </a:ext>
                </a:extLst>
              </p:cNvPr>
              <p:cNvSpPr txBox="1">
                <a:spLocks noRot="1" noChangeAspect="1" noMove="1" noResize="1" noEditPoints="1" noAdjustHandles="1" noChangeArrowheads="1" noChangeShapeType="1" noTextEdit="1"/>
              </p:cNvSpPr>
              <p:nvPr/>
            </p:nvSpPr>
            <p:spPr>
              <a:xfrm>
                <a:off x="4038600" y="3963259"/>
                <a:ext cx="5105400" cy="508000"/>
              </a:xfrm>
              <a:prstGeom prst="rect">
                <a:avLst/>
              </a:prstGeom>
              <a:blipFill>
                <a:blip r:embed="rId5"/>
                <a:stretch>
                  <a:fillRect t="-5000" r="-249" b="-100000"/>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2D2C107D-BBBE-A743-B3FE-C8AF16513069}"/>
              </a:ext>
            </a:extLst>
          </p:cNvPr>
          <p:cNvSpPr txBox="1"/>
          <p:nvPr/>
        </p:nvSpPr>
        <p:spPr>
          <a:xfrm>
            <a:off x="86784" y="1304014"/>
            <a:ext cx="4222749" cy="1477328"/>
          </a:xfrm>
          <a:prstGeom prst="rect">
            <a:avLst/>
          </a:prstGeom>
          <a:noFill/>
        </p:spPr>
        <p:txBody>
          <a:bodyPr wrap="square">
            <a:spAutoFit/>
          </a:bodyPr>
          <a:lstStyle/>
          <a:p>
            <a:pPr lvl="0"/>
            <a:r>
              <a:rPr lang="en-US" dirty="0"/>
              <a:t>Solar wind current sheets maintain kinetic-scale thicknesses throughout the inner heliosphere: normalized thickness and current density remain nearly constant over the range from 0.1 to 5 AU</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marL="0" lvl="0" indent="0">
              <a:buNone/>
            </a:pPr>
            <a:r>
              <a:t>Part 2: Quantitative Modeling of Particle Scattering</a:t>
            </a:r>
          </a:p>
        </p:txBody>
      </p:sp>
      <p:sp>
        <p:nvSpPr>
          <p:cNvPr id="6" name="TextBox 5">
            <a:extLst>
              <a:ext uri="{FF2B5EF4-FFF2-40B4-BE49-F238E27FC236}">
                <a16:creationId xmlns:a16="http://schemas.microsoft.com/office/drawing/2014/main" id="{573C21D7-4379-FF41-9F82-CB39482EE100}"/>
              </a:ext>
            </a:extLst>
          </p:cNvPr>
          <p:cNvSpPr txBox="1"/>
          <p:nvPr/>
        </p:nvSpPr>
        <p:spPr>
          <a:xfrm>
            <a:off x="4572000" y="1179997"/>
            <a:ext cx="4572000" cy="1477328"/>
          </a:xfrm>
          <a:prstGeom prst="rect">
            <a:avLst/>
          </a:prstGeom>
          <a:noFill/>
        </p:spPr>
        <p:txBody>
          <a:bodyPr wrap="square">
            <a:spAutoFit/>
          </a:bodyPr>
          <a:lstStyle/>
          <a:p>
            <a:pPr marL="1270000" lvl="0" indent="0">
              <a:buNone/>
            </a:pPr>
            <a:r>
              <a:rPr lang="en-US" sz="1800" dirty="0"/>
              <a:t>In physics, you don’t have to go around making trouble for yourself – nature does it for you. </a:t>
            </a:r>
          </a:p>
          <a:p>
            <a:pPr marL="1270000" lvl="0" indent="0">
              <a:buNone/>
            </a:pPr>
            <a:endParaRPr lang="en-US" dirty="0"/>
          </a:p>
          <a:p>
            <a:pPr marL="1270000" lvl="0" indent="0">
              <a:buNone/>
            </a:pPr>
            <a:r>
              <a:rPr lang="en-US" sz="1800" dirty="0"/>
              <a:t>				- Frank </a:t>
            </a:r>
            <a:r>
              <a:rPr lang="en-US" sz="1800" dirty="0" err="1"/>
              <a:t>Wilczek</a:t>
            </a:r>
            <a:endParaRPr lang="en-US" sz="1800" dirty="0"/>
          </a:p>
        </p:txBody>
      </p:sp>
      <p:sp>
        <p:nvSpPr>
          <p:cNvPr id="7" name="Content Placeholder 2">
            <a:extLst>
              <a:ext uri="{FF2B5EF4-FFF2-40B4-BE49-F238E27FC236}">
                <a16:creationId xmlns:a16="http://schemas.microsoft.com/office/drawing/2014/main" id="{3BCF44BD-8A5A-4018-1DB2-7BC3B94469A2}"/>
              </a:ext>
            </a:extLst>
          </p:cNvPr>
          <p:cNvSpPr txBox="1">
            <a:spLocks/>
          </p:cNvSpPr>
          <p:nvPr/>
        </p:nvSpPr>
        <p:spPr>
          <a:xfrm>
            <a:off x="117835" y="235669"/>
            <a:ext cx="4454165" cy="2021105"/>
          </a:xfrm>
          <a:prstGeom prst="rect">
            <a:avLst/>
          </a:prstGeom>
        </p:spPr>
        <p:txBody>
          <a:bodyPr vert="horz" lIns="91440" tIns="45720" rIns="91440" bIns="45720" rtlCol="0" anchor="b">
            <a:normAutofit/>
          </a:bodyPr>
          <a:lstStyle>
            <a:lvl1pPr marL="0" indent="0" algn="l" defTabSz="342900" rtl="0" eaLnBrk="1" latinLnBrk="0" hangingPunct="1">
              <a:spcBef>
                <a:spcPct val="20000"/>
              </a:spcBef>
              <a:buFont typeface="Arial"/>
              <a:buNone/>
              <a:defRPr sz="1500" kern="1200">
                <a:solidFill>
                  <a:schemeClr val="tx1">
                    <a:tint val="75000"/>
                  </a:schemeClr>
                </a:solidFill>
                <a:latin typeface="+mn-lt"/>
                <a:ea typeface="+mn-ea"/>
                <a:cs typeface="+mn-cs"/>
              </a:defRPr>
            </a:lvl1pPr>
            <a:lvl2pPr marL="342900" indent="0" algn="l" defTabSz="342900" rtl="0" eaLnBrk="1" latinLnBrk="0" hangingPunct="1">
              <a:spcBef>
                <a:spcPct val="20000"/>
              </a:spcBef>
              <a:buFont typeface="Arial"/>
              <a:buNone/>
              <a:defRPr sz="1350" kern="1200">
                <a:solidFill>
                  <a:schemeClr val="tx1">
                    <a:tint val="75000"/>
                  </a:schemeClr>
                </a:solidFill>
                <a:latin typeface="+mn-lt"/>
                <a:ea typeface="+mn-ea"/>
                <a:cs typeface="+mn-cs"/>
              </a:defRPr>
            </a:lvl2pPr>
            <a:lvl3pPr marL="685800" indent="0" algn="l" defTabSz="342900" rtl="0" eaLnBrk="1" latinLnBrk="0" hangingPunct="1">
              <a:spcBef>
                <a:spcPct val="20000"/>
              </a:spcBef>
              <a:buFont typeface="Arial"/>
              <a:buNone/>
              <a:defRPr sz="1200" kern="1200">
                <a:solidFill>
                  <a:schemeClr val="tx1">
                    <a:tint val="75000"/>
                  </a:schemeClr>
                </a:solidFill>
                <a:latin typeface="+mn-lt"/>
                <a:ea typeface="+mn-ea"/>
                <a:cs typeface="+mn-cs"/>
              </a:defRPr>
            </a:lvl3pPr>
            <a:lvl4pPr marL="10287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4pPr>
            <a:lvl5pPr marL="13716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5pPr>
            <a:lvl6pPr marL="17145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6pPr>
            <a:lvl7pPr marL="20574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7pPr>
            <a:lvl8pPr marL="24003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8pPr>
            <a:lvl9pPr marL="27432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9pPr>
          </a:lstStyle>
          <a:p>
            <a:r>
              <a:rPr lang="en-US" dirty="0">
                <a:solidFill>
                  <a:schemeClr val="tx1"/>
                </a:solidFill>
                <a:hlinkClick r:id="rId2" action="ppaction://hlinksldjump">
                  <a:extLst>
                    <a:ext uri="{A12FA001-AC4F-418D-AE19-62706E023703}">
                      <ahyp:hlinkClr xmlns:ahyp="http://schemas.microsoft.com/office/drawing/2018/hyperlinkcolor" val="tx"/>
                    </a:ext>
                  </a:extLst>
                </a:hlinkClick>
              </a:rPr>
              <a:t>Part 0: Research Context and Background</a:t>
            </a:r>
          </a:p>
          <a:p>
            <a:r>
              <a:rPr lang="en-US" dirty="0">
                <a:solidFill>
                  <a:schemeClr val="tx1"/>
                </a:solidFill>
                <a:hlinkClick r:id="rId3" action="ppaction://hlinksldjump">
                  <a:extLst>
                    <a:ext uri="{A12FA001-AC4F-418D-AE19-62706E023703}">
                      <ahyp:hlinkClr xmlns:ahyp="http://schemas.microsoft.com/office/drawing/2018/hyperlinkcolor" val="tx"/>
                    </a:ext>
                  </a:extLst>
                </a:hlinkClick>
              </a:rPr>
              <a:t>Part 1: Observational Analysis of Current Sheets</a:t>
            </a:r>
          </a:p>
          <a:p>
            <a:r>
              <a:rPr lang="en-US" dirty="0">
                <a:solidFill>
                  <a:schemeClr val="tx1"/>
                </a:solidFill>
                <a:hlinkClick r:id="rId4" action="ppaction://hlinksldjump">
                  <a:extLst>
                    <a:ext uri="{A12FA001-AC4F-418D-AE19-62706E023703}">
                      <ahyp:hlinkClr xmlns:ahyp="http://schemas.microsoft.com/office/drawing/2018/hyperlinkcolor" val="tx"/>
                    </a:ext>
                  </a:extLst>
                </a:hlinkClick>
              </a:rPr>
              <a:t>Part 2: Quantitative Modeling of Particle Scattering</a:t>
            </a:r>
          </a:p>
          <a:p>
            <a:r>
              <a:rPr lang="en-US" dirty="0">
                <a:solidFill>
                  <a:schemeClr val="tx1"/>
                </a:solidFill>
                <a:hlinkClick r:id="rId5" action="ppaction://hlinksldjump">
                  <a:extLst>
                    <a:ext uri="{A12FA001-AC4F-418D-AE19-62706E023703}">
                      <ahyp:hlinkClr xmlns:ahyp="http://schemas.microsoft.com/office/drawing/2018/hyperlinkcolor" val="tx"/>
                    </a:ext>
                  </a:extLst>
                </a:hlinkClick>
              </a:rPr>
              <a:t>Part 1.5: Multifluid Model for Current Sheet Alfvénicity</a:t>
            </a:r>
          </a:p>
          <a:p>
            <a:r>
              <a:rPr lang="en-US" dirty="0">
                <a:solidFill>
                  <a:schemeClr val="tx1"/>
                </a:solidFill>
                <a:hlinkClick r:id="rId6" action="ppaction://hlinksldjump">
                  <a:extLst>
                    <a:ext uri="{A12FA001-AC4F-418D-AE19-62706E023703}">
                      <ahyp:hlinkClr xmlns:ahyp="http://schemas.microsoft.com/office/drawing/2018/hyperlinkcolor" val="tx"/>
                    </a:ext>
                  </a:extLst>
                </a:hlinkClick>
              </a:rPr>
              <a:t>Part 0.5: Software Development</a:t>
            </a:r>
          </a:p>
          <a:p>
            <a:r>
              <a:rPr lang="en-US" dirty="0">
                <a:solidFill>
                  <a:schemeClr val="tx1"/>
                </a:solidFill>
                <a:hlinkClick r:id="rId7" action="ppaction://hlinksldjump">
                  <a:extLst>
                    <a:ext uri="{A12FA001-AC4F-418D-AE19-62706E023703}">
                      <ahyp:hlinkClr xmlns:ahyp="http://schemas.microsoft.com/office/drawing/2018/hyperlinkcolor" val="tx"/>
                    </a:ext>
                  </a:extLst>
                </a:hlinkClick>
              </a:rPr>
              <a:t>Part 3: Proposed Research</a:t>
            </a:r>
          </a:p>
          <a:p>
            <a:r>
              <a:rPr lang="en-US" dirty="0">
                <a:solidFill>
                  <a:schemeClr val="tx1"/>
                </a:solidFill>
                <a:hlinkClick r:id="rId8" action="ppaction://hlinksldjump">
                  <a:extLst>
                    <a:ext uri="{A12FA001-AC4F-418D-AE19-62706E023703}">
                      <ahyp:hlinkClr xmlns:ahyp="http://schemas.microsoft.com/office/drawing/2018/hyperlinkcolor" val="tx"/>
                    </a:ext>
                  </a:extLst>
                </a:hlinkClick>
              </a:rPr>
              <a:t>Conclusion</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57200" y="2269787"/>
                <a:ext cx="8229600" cy="2645923"/>
              </a:xfrm>
            </p:spPr>
            <p:txBody>
              <a:bodyPr>
                <a:normAutofit fontScale="85000" lnSpcReduction="20000"/>
              </a:bodyPr>
              <a:lstStyle/>
              <a:p>
                <a:pPr marL="0" lvl="0" indent="0">
                  <a:buNone/>
                </a:pPr>
                <a:r>
                  <a:rPr b="1" dirty="0"/>
                  <a:t>Question</a:t>
                </a:r>
                <a:r>
                  <a:rPr dirty="0"/>
                  <a:t>: What is the specific role of coherent structures—particularly current sheets—in shaping scattering processes</a:t>
                </a:r>
                <a:r>
                  <a:rPr lang="en-US" dirty="0"/>
                  <a:t> </a:t>
                </a:r>
                <a:r>
                  <a:rPr lang="en-US" sz="1800" dirty="0">
                    <a:solidFill>
                      <a:schemeClr val="bg1">
                        <a:lumMod val="50000"/>
                      </a:schemeClr>
                    </a:solidFill>
                  </a:rPr>
                  <a:t>(as a function of particle energy and current sheet geometry)</a:t>
                </a:r>
                <a:r>
                  <a:rPr lang="en-US" dirty="0"/>
                  <a:t>?</a:t>
                </a:r>
              </a:p>
              <a:p>
                <a:pPr marL="0" lvl="0" indent="0">
                  <a:buNone/>
                </a:pPr>
                <a:endParaRPr dirty="0"/>
              </a:p>
              <a:p>
                <a:pPr marL="0" lvl="0" indent="0">
                  <a:buNone/>
                </a:pPr>
                <a:r>
                  <a:rPr b="1" dirty="0"/>
                  <a:t>Approach:</a:t>
                </a:r>
                <a:r>
                  <a:rPr dirty="0"/>
                  <a:t> Combined statistical measurements of current sheets at 1 AU with a Hamiltonian analytical framework and test particle simulations.</a:t>
                </a:r>
                <a:endParaRPr lang="en-US" dirty="0"/>
              </a:p>
              <a:p>
                <a:pPr marL="0" lvl="0" indent="0">
                  <a:buNone/>
                </a:pPr>
                <a:endParaRPr dirty="0"/>
              </a:p>
              <a:p>
                <a:pPr marL="0" lvl="0" indent="0">
                  <a:buNone/>
                </a:pPr>
                <a14:m>
                  <m:oMathPara xmlns:m="http://schemas.openxmlformats.org/officeDocument/2006/math">
                    <m:oMathParaPr>
                      <m:jc m:val="left"/>
                    </m:oMathParaPr>
                    <m:oMath xmlns:m="http://schemas.openxmlformats.org/officeDocument/2006/math">
                      <m:acc>
                        <m:accPr>
                          <m:chr m:val="̃"/>
                          <m:ctrlPr>
                            <a:rPr i="1">
                              <a:latin typeface="Cambria Math" panose="02040503050406030204" pitchFamily="18" charset="0"/>
                            </a:rPr>
                          </m:ctrlPr>
                        </m:accPr>
                        <m:e>
                          <m:r>
                            <a:rPr>
                              <a:latin typeface="Cambria Math" panose="02040503050406030204" pitchFamily="18" charset="0"/>
                            </a:rPr>
                            <m:t>𝐻</m:t>
                          </m:r>
                        </m:e>
                      </m:acc>
                      <m:r>
                        <a:rPr>
                          <a:latin typeface="Cambria Math" panose="02040503050406030204" pitchFamily="18" charset="0"/>
                        </a:rPr>
                        <m:t>=</m:t>
                      </m:r>
                      <m:f>
                        <m:fPr>
                          <m:ctrlPr>
                            <a:rPr i="1">
                              <a:latin typeface="Cambria Math" panose="02040503050406030204" pitchFamily="18" charset="0"/>
                            </a:rPr>
                          </m:ctrlPr>
                        </m:fPr>
                        <m:num>
                          <m:r>
                            <a:rPr>
                              <a:latin typeface="Cambria Math" panose="02040503050406030204" pitchFamily="18" charset="0"/>
                            </a:rPr>
                            <m:t>1</m:t>
                          </m:r>
                        </m:num>
                        <m:den>
                          <m:r>
                            <a:rPr>
                              <a:latin typeface="Cambria Math" panose="02040503050406030204" pitchFamily="18" charset="0"/>
                            </a:rPr>
                            <m:t>2</m:t>
                          </m:r>
                        </m:den>
                      </m:f>
                      <m:d>
                        <m:dPr>
                          <m:ctrlPr>
                            <a:rPr i="1">
                              <a:latin typeface="Cambria Math" panose="02040503050406030204" pitchFamily="18" charset="0"/>
                            </a:rPr>
                          </m:ctrlPr>
                        </m:dPr>
                        <m:e>
                          <m:sSup>
                            <m:sSupPr>
                              <m:ctrlPr>
                                <a:rPr i="1">
                                  <a:latin typeface="Cambria Math" panose="02040503050406030204" pitchFamily="18" charset="0"/>
                                </a:rPr>
                              </m:ctrlPr>
                            </m:sSupPr>
                            <m:e>
                              <m:d>
                                <m:dPr>
                                  <m:ctrlPr>
                                    <a:rPr i="1">
                                      <a:latin typeface="Cambria Math" panose="02040503050406030204" pitchFamily="18" charset="0"/>
                                    </a:rPr>
                                  </m:ctrlPr>
                                </m:dPr>
                                <m:e>
                                  <m:acc>
                                    <m:accPr>
                                      <m:chr m:val="̃"/>
                                      <m:ctrlPr>
                                        <a:rPr i="1">
                                          <a:latin typeface="Cambria Math" panose="02040503050406030204" pitchFamily="18" charset="0"/>
                                        </a:rPr>
                                      </m:ctrlPr>
                                    </m:accPr>
                                    <m:e>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𝑥</m:t>
                                          </m:r>
                                        </m:sub>
                                      </m:sSub>
                                    </m:e>
                                  </m:acc>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𝑓</m:t>
                                      </m:r>
                                    </m:e>
                                    <m:sub>
                                      <m:r>
                                        <a:rPr>
                                          <a:latin typeface="Cambria Math" panose="02040503050406030204" pitchFamily="18" charset="0"/>
                                        </a:rPr>
                                        <m:t>1</m:t>
                                      </m:r>
                                    </m:sub>
                                  </m:sSub>
                                  <m:d>
                                    <m:dPr>
                                      <m:ctrlPr>
                                        <a:rPr i="1">
                                          <a:latin typeface="Cambria Math" panose="02040503050406030204" pitchFamily="18" charset="0"/>
                                        </a:rPr>
                                      </m:ctrlPr>
                                    </m:dPr>
                                    <m:e>
                                      <m:r>
                                        <a:rPr>
                                          <a:latin typeface="Cambria Math" panose="02040503050406030204" pitchFamily="18" charset="0"/>
                                        </a:rPr>
                                        <m:t>𝑧</m:t>
                                      </m:r>
                                    </m:e>
                                  </m:d>
                                </m:e>
                              </m:d>
                            </m:e>
                            <m:sup>
                              <m:r>
                                <a:rPr>
                                  <a:latin typeface="Cambria Math" panose="02040503050406030204" pitchFamily="18" charset="0"/>
                                </a:rPr>
                                <m:t>2</m:t>
                              </m:r>
                            </m:sup>
                          </m:sSup>
                          <m:r>
                            <a:rPr>
                              <a:latin typeface="Cambria Math" panose="02040503050406030204" pitchFamily="18" charset="0"/>
                            </a:rPr>
                            <m:t>+</m:t>
                          </m:r>
                          <m:sSup>
                            <m:sSupPr>
                              <m:ctrlPr>
                                <a:rPr i="1">
                                  <a:latin typeface="Cambria Math" panose="02040503050406030204" pitchFamily="18" charset="0"/>
                                </a:rPr>
                              </m:ctrlPr>
                            </m:sSupPr>
                            <m:e>
                              <m:d>
                                <m:dPr>
                                  <m:ctrlPr>
                                    <a:rPr i="1">
                                      <a:latin typeface="Cambria Math" panose="02040503050406030204" pitchFamily="18" charset="0"/>
                                    </a:rPr>
                                  </m:ctrlPr>
                                </m:dPr>
                                <m:e>
                                  <m:acc>
                                    <m:accPr>
                                      <m:chr m:val="̃"/>
                                      <m:ctrlPr>
                                        <a:rPr i="1">
                                          <a:latin typeface="Cambria Math" panose="02040503050406030204" pitchFamily="18" charset="0"/>
                                        </a:rPr>
                                      </m:ctrlPr>
                                    </m:accPr>
                                    <m:e>
                                      <m:r>
                                        <a:rPr>
                                          <a:latin typeface="Cambria Math" panose="02040503050406030204" pitchFamily="18" charset="0"/>
                                        </a:rPr>
                                        <m:t>𝑥</m:t>
                                      </m:r>
                                    </m:e>
                                  </m:acc>
                                  <m:r>
                                    <m:rPr>
                                      <m:sty m:val="p"/>
                                    </m:rPr>
                                    <a:rPr>
                                      <a:latin typeface="Cambria Math" panose="02040503050406030204" pitchFamily="18" charset="0"/>
                                    </a:rPr>
                                    <m:t>cot</m:t>
                                  </m:r>
                                  <m:r>
                                    <a:rPr>
                                      <a:latin typeface="Cambria Math" panose="02040503050406030204" pitchFamily="18" charset="0"/>
                                    </a:rPr>
                                    <m:t>𝜃</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𝑓</m:t>
                                      </m:r>
                                    </m:e>
                                    <m:sub>
                                      <m:r>
                                        <a:rPr>
                                          <a:latin typeface="Cambria Math" panose="02040503050406030204" pitchFamily="18" charset="0"/>
                                        </a:rPr>
                                        <m:t>2</m:t>
                                      </m:r>
                                    </m:sub>
                                  </m:sSub>
                                  <m:d>
                                    <m:dPr>
                                      <m:ctrlPr>
                                        <a:rPr i="1">
                                          <a:latin typeface="Cambria Math" panose="02040503050406030204" pitchFamily="18" charset="0"/>
                                        </a:rPr>
                                      </m:ctrlPr>
                                    </m:dPr>
                                    <m:e>
                                      <m:r>
                                        <a:rPr>
                                          <a:latin typeface="Cambria Math" panose="02040503050406030204" pitchFamily="18" charset="0"/>
                                        </a:rPr>
                                        <m:t>𝑧</m:t>
                                      </m:r>
                                    </m:e>
                                  </m:d>
                                </m:e>
                              </m:d>
                            </m:e>
                            <m:sup>
                              <m:r>
                                <a:rPr>
                                  <a:latin typeface="Cambria Math" panose="02040503050406030204" pitchFamily="18" charset="0"/>
                                </a:rPr>
                                <m:t>2</m:t>
                              </m:r>
                            </m:sup>
                          </m:sSup>
                          <m:r>
                            <a:rPr>
                              <a:latin typeface="Cambria Math" panose="02040503050406030204" pitchFamily="18" charset="0"/>
                            </a:rPr>
                            <m:t>+</m:t>
                          </m:r>
                          <m:sSup>
                            <m:sSupPr>
                              <m:ctrlPr>
                                <a:rPr i="1">
                                  <a:latin typeface="Cambria Math" panose="02040503050406030204" pitchFamily="18" charset="0"/>
                                </a:rPr>
                              </m:ctrlPr>
                            </m:sSupPr>
                            <m:e>
                              <m:acc>
                                <m:accPr>
                                  <m:chr m:val="̃"/>
                                  <m:ctrlPr>
                                    <a:rPr i="1">
                                      <a:latin typeface="Cambria Math" panose="02040503050406030204" pitchFamily="18" charset="0"/>
                                    </a:rPr>
                                  </m:ctrlPr>
                                </m:accPr>
                                <m:e>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𝑧</m:t>
                                      </m:r>
                                    </m:sub>
                                  </m:sSub>
                                </m:e>
                              </m:acc>
                            </m:e>
                            <m:sup>
                              <m:r>
                                <a:rPr>
                                  <a:latin typeface="Cambria Math" panose="02040503050406030204" pitchFamily="18" charset="0"/>
                                </a:rPr>
                                <m:t>2</m:t>
                              </m:r>
                            </m:sup>
                          </m:sSup>
                        </m:e>
                      </m:d>
                    </m:oMath>
                  </m:oMathPara>
                </a14:m>
                <a:endParaRPr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57200" y="2269787"/>
                <a:ext cx="8229600" cy="2645923"/>
              </a:xfrm>
              <a:blipFill>
                <a:blip r:embed="rId3"/>
                <a:stretch>
                  <a:fillRect l="-772" t="-3828" r="-772"/>
                </a:stretch>
              </a:blipFill>
            </p:spPr>
            <p:txBody>
              <a:bodyPr/>
              <a:lstStyle/>
              <a:p>
                <a:r>
                  <a:rPr lang="en-US">
                    <a:noFill/>
                  </a:rPr>
                  <a:t> </a:t>
                </a:r>
              </a:p>
            </p:txBody>
          </p:sp>
        </mc:Fallback>
      </mc:AlternateContent>
      <p:sp>
        <p:nvSpPr>
          <p:cNvPr id="7" name="Title 1">
            <a:extLst>
              <a:ext uri="{FF2B5EF4-FFF2-40B4-BE49-F238E27FC236}">
                <a16:creationId xmlns:a16="http://schemas.microsoft.com/office/drawing/2014/main" id="{ED16EA45-8BE7-C933-4C8F-0CB0F7B1CD23}"/>
              </a:ext>
            </a:extLst>
          </p:cNvPr>
          <p:cNvSpPr>
            <a:spLocks noGrp="1"/>
          </p:cNvSpPr>
          <p:nvPr>
            <p:ph type="title"/>
          </p:nvPr>
        </p:nvSpPr>
        <p:spPr>
          <a:xfrm>
            <a:off x="291830" y="74995"/>
            <a:ext cx="8394970" cy="857250"/>
          </a:xfrm>
        </p:spPr>
        <p:txBody>
          <a:bodyPr>
            <a:normAutofit fontScale="90000"/>
          </a:bodyPr>
          <a:lstStyle/>
          <a:p>
            <a:pPr marL="0" lvl="0" indent="0">
              <a:buNone/>
            </a:pPr>
            <a:r>
              <a:rPr lang="en-US" dirty="0"/>
              <a:t>The Problem: Scattering by Current Sheets (Geometrical Chaotization)</a:t>
            </a:r>
          </a:p>
        </p:txBody>
      </p:sp>
      <p:sp>
        <p:nvSpPr>
          <p:cNvPr id="8" name="TextBox 7">
            <a:extLst>
              <a:ext uri="{FF2B5EF4-FFF2-40B4-BE49-F238E27FC236}">
                <a16:creationId xmlns:a16="http://schemas.microsoft.com/office/drawing/2014/main" id="{B52CFEB8-00F7-C0C8-D383-13A9F623F8EF}"/>
              </a:ext>
            </a:extLst>
          </p:cNvPr>
          <p:cNvSpPr txBox="1"/>
          <p:nvPr/>
        </p:nvSpPr>
        <p:spPr>
          <a:xfrm>
            <a:off x="1307273" y="1062407"/>
            <a:ext cx="7035294" cy="1077218"/>
          </a:xfrm>
          <a:prstGeom prst="rect">
            <a:avLst/>
          </a:prstGeom>
          <a:noFill/>
        </p:spPr>
        <p:txBody>
          <a:bodyPr wrap="square">
            <a:spAutoFit/>
          </a:bodyPr>
          <a:lstStyle/>
          <a:p>
            <a:pPr marL="0" lvl="0" indent="0">
              <a:buNone/>
            </a:pPr>
            <a:r>
              <a:rPr lang="en-US" sz="1600" dirty="0" err="1">
                <a:solidFill>
                  <a:schemeClr val="bg1">
                    <a:lumMod val="50000"/>
                  </a:schemeClr>
                </a:solidFill>
              </a:rPr>
              <a:t>Malara</a:t>
            </a:r>
            <a:r>
              <a:rPr lang="en-US" sz="1600" dirty="0">
                <a:solidFill>
                  <a:schemeClr val="bg1">
                    <a:lumMod val="50000"/>
                  </a:schemeClr>
                </a:solidFill>
              </a:rPr>
              <a:t> et al. (2023),  </a:t>
            </a:r>
            <a:r>
              <a:rPr lang="en-US" sz="1600" dirty="0" err="1">
                <a:solidFill>
                  <a:schemeClr val="bg1">
                    <a:lumMod val="50000"/>
                  </a:schemeClr>
                </a:solidFill>
              </a:rPr>
              <a:t>Malara</a:t>
            </a:r>
            <a:r>
              <a:rPr lang="en-US" sz="1600" dirty="0">
                <a:solidFill>
                  <a:schemeClr val="bg1">
                    <a:lumMod val="50000"/>
                  </a:schemeClr>
                </a:solidFill>
              </a:rPr>
              <a:t>, Perri, and Zimbardo (2021) </a:t>
            </a:r>
          </a:p>
          <a:p>
            <a:r>
              <a:rPr lang="en-US" sz="1600" dirty="0">
                <a:solidFill>
                  <a:schemeClr val="bg1">
                    <a:lumMod val="50000"/>
                  </a:schemeClr>
                </a:solidFill>
              </a:rPr>
              <a:t>Artemyev et al. (2020) , </a:t>
            </a:r>
            <a:r>
              <a:rPr lang="en-US" sz="1600" kern="1200" dirty="0">
                <a:solidFill>
                  <a:schemeClr val="bg1">
                    <a:lumMod val="50000"/>
                  </a:schemeClr>
                </a:solidFill>
                <a:effectLst/>
                <a:latin typeface="Calibri" panose="020F0502020204030204" pitchFamily="34" charset="0"/>
                <a:ea typeface="+mn-ea"/>
                <a:cs typeface="+mn-cs"/>
              </a:rPr>
              <a:t>Artemyev, </a:t>
            </a:r>
            <a:r>
              <a:rPr lang="en-US" sz="1600" kern="1200" dirty="0" err="1">
                <a:solidFill>
                  <a:schemeClr val="bg1">
                    <a:lumMod val="50000"/>
                  </a:schemeClr>
                </a:solidFill>
                <a:effectLst/>
                <a:latin typeface="Calibri" panose="020F0502020204030204" pitchFamily="34" charset="0"/>
                <a:ea typeface="+mn-ea"/>
                <a:cs typeface="+mn-cs"/>
              </a:rPr>
              <a:t>Neishtadt</a:t>
            </a:r>
            <a:r>
              <a:rPr lang="en-US" sz="1600" kern="1200" dirty="0">
                <a:solidFill>
                  <a:schemeClr val="bg1">
                    <a:lumMod val="50000"/>
                  </a:schemeClr>
                </a:solidFill>
                <a:effectLst/>
                <a:latin typeface="Calibri" panose="020F0502020204030204" pitchFamily="34" charset="0"/>
                <a:ea typeface="+mn-ea"/>
                <a:cs typeface="+mn-cs"/>
              </a:rPr>
              <a:t>, and </a:t>
            </a:r>
            <a:r>
              <a:rPr lang="en-US" sz="1600" kern="1200" dirty="0" err="1">
                <a:solidFill>
                  <a:schemeClr val="bg1">
                    <a:lumMod val="50000"/>
                  </a:schemeClr>
                </a:solidFill>
                <a:effectLst/>
                <a:latin typeface="Calibri" panose="020F0502020204030204" pitchFamily="34" charset="0"/>
                <a:ea typeface="+mn-ea"/>
                <a:cs typeface="+mn-cs"/>
              </a:rPr>
              <a:t>Zelenyi</a:t>
            </a:r>
            <a:r>
              <a:rPr lang="en-US" sz="1600" kern="1200" dirty="0">
                <a:solidFill>
                  <a:schemeClr val="bg1">
                    <a:lumMod val="50000"/>
                  </a:schemeClr>
                </a:solidFill>
                <a:effectLst/>
                <a:latin typeface="Calibri" panose="020F0502020204030204" pitchFamily="34" charset="0"/>
                <a:ea typeface="+mn-ea"/>
                <a:cs typeface="+mn-cs"/>
              </a:rPr>
              <a:t> </a:t>
            </a:r>
            <a:r>
              <a:rPr lang="en-US" sz="1600" dirty="0">
                <a:solidFill>
                  <a:schemeClr val="bg1">
                    <a:lumMod val="50000"/>
                  </a:schemeClr>
                </a:solidFill>
              </a:rPr>
              <a:t>(2013a, 2013b) </a:t>
            </a:r>
          </a:p>
          <a:p>
            <a:pPr marL="0" lvl="0" indent="0">
              <a:buNone/>
            </a:pPr>
            <a:r>
              <a:rPr lang="en-US" sz="1600" dirty="0" err="1">
                <a:solidFill>
                  <a:schemeClr val="bg1">
                    <a:lumMod val="50000"/>
                  </a:schemeClr>
                </a:solidFill>
              </a:rPr>
              <a:t>Zelenyi</a:t>
            </a:r>
            <a:r>
              <a:rPr lang="en-US" sz="1600" dirty="0">
                <a:solidFill>
                  <a:schemeClr val="bg1">
                    <a:lumMod val="50000"/>
                  </a:schemeClr>
                </a:solidFill>
              </a:rPr>
              <a:t> et al. (2013), </a:t>
            </a:r>
            <a:r>
              <a:rPr lang="en-US" sz="1600" dirty="0" err="1">
                <a:solidFill>
                  <a:schemeClr val="bg1">
                    <a:lumMod val="50000"/>
                  </a:schemeClr>
                </a:solidFill>
              </a:rPr>
              <a:t>Neishtadt</a:t>
            </a:r>
            <a:r>
              <a:rPr lang="en-US" sz="1600" dirty="0">
                <a:solidFill>
                  <a:schemeClr val="bg1">
                    <a:lumMod val="50000"/>
                  </a:schemeClr>
                </a:solidFill>
              </a:rPr>
              <a:t> (2000)</a:t>
            </a:r>
          </a:p>
          <a:p>
            <a:pPr marL="0" lvl="0" indent="0">
              <a:buNone/>
            </a:pPr>
            <a:r>
              <a:rPr lang="en-US" sz="1600" dirty="0">
                <a:solidFill>
                  <a:schemeClr val="bg1">
                    <a:lumMod val="50000"/>
                  </a:schemeClr>
                </a:solidFill>
              </a:rPr>
              <a:t>Büchner and </a:t>
            </a:r>
            <a:r>
              <a:rPr lang="en-US" sz="1600" kern="1200" dirty="0" err="1">
                <a:solidFill>
                  <a:schemeClr val="bg1">
                    <a:lumMod val="50000"/>
                  </a:schemeClr>
                </a:solidFill>
                <a:effectLst/>
                <a:latin typeface="Calibri" panose="020F0502020204030204" pitchFamily="34" charset="0"/>
                <a:ea typeface="+mn-ea"/>
                <a:cs typeface="+mn-cs"/>
              </a:rPr>
              <a:t>Zelenyi</a:t>
            </a:r>
            <a:r>
              <a:rPr lang="en-US" sz="1600" dirty="0">
                <a:solidFill>
                  <a:schemeClr val="bg1">
                    <a:lumMod val="50000"/>
                  </a:schemeClr>
                </a:solidFill>
              </a:rPr>
              <a:t> (1989), ), Chen (1986), Tennyson et al (1986)</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E4A146CC-8C18-4872-2605-AD1E15F616F5}"/>
                  </a:ext>
                </a:extLst>
              </p:cNvPr>
              <p:cNvSpPr txBox="1"/>
              <p:nvPr/>
            </p:nvSpPr>
            <p:spPr>
              <a:xfrm>
                <a:off x="5616102" y="4087622"/>
                <a:ext cx="3527898" cy="918265"/>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r>
                        <m:rPr>
                          <m:sty m:val="p"/>
                        </m:rPr>
                        <a:rPr lang="en-US" sz="1100" b="0" i="0" smtClean="0">
                          <a:latin typeface="Cambria Math" panose="02040503050406030204" pitchFamily="18" charset="0"/>
                        </a:rPr>
                        <m:t>κ</m:t>
                      </m:r>
                      <m:r>
                        <a:rPr lang="en-US" sz="1100" b="0" i="0" smtClean="0">
                          <a:latin typeface="Cambria Math" panose="02040503050406030204" pitchFamily="18" charset="0"/>
                        </a:rPr>
                        <m:t>=</m:t>
                      </m:r>
                      <m:r>
                        <m:rPr>
                          <m:sty m:val="p"/>
                        </m:rPr>
                        <a:rPr lang="en-US" sz="1100">
                          <a:latin typeface="Cambria Math" panose="02040503050406030204" pitchFamily="18" charset="0"/>
                        </a:rPr>
                        <m:t>cot</m:t>
                      </m:r>
                      <m:r>
                        <a:rPr lang="en-US" sz="1100">
                          <a:latin typeface="Cambria Math" panose="02040503050406030204" pitchFamily="18" charset="0"/>
                        </a:rPr>
                        <m:t>𝜃</m:t>
                      </m:r>
                    </m:oMath>
                  </m:oMathPara>
                </a14:m>
                <a:endParaRPr lang="en-US" sz="1100" dirty="0"/>
              </a:p>
              <a:p>
                <a:pPr marL="0" lvl="0" indent="0">
                  <a:buNone/>
                </a:pPr>
                <a14:m>
                  <m:oMathPara xmlns:m="http://schemas.openxmlformats.org/officeDocument/2006/math">
                    <m:oMathParaPr>
                      <m:jc m:val="center"/>
                    </m:oMathParaPr>
                    <m:oMath xmlns:m="http://schemas.openxmlformats.org/officeDocument/2006/math">
                      <m:sSub>
                        <m:sSubPr>
                          <m:ctrlPr>
                            <a:rPr lang="ar-AE" sz="1100" i="1" smtClean="0">
                              <a:latin typeface="Cambria Math" panose="02040503050406030204" pitchFamily="18" charset="0"/>
                            </a:rPr>
                          </m:ctrlPr>
                        </m:sSubPr>
                        <m:e>
                          <m:r>
                            <a:rPr lang="ar-AE" sz="1100">
                              <a:latin typeface="Cambria Math" panose="02040503050406030204" pitchFamily="18" charset="0"/>
                            </a:rPr>
                            <m:t>𝑓</m:t>
                          </m:r>
                        </m:e>
                        <m:sub>
                          <m:r>
                            <a:rPr lang="ar-AE" sz="1100">
                              <a:latin typeface="Cambria Math" panose="02040503050406030204" pitchFamily="18" charset="0"/>
                            </a:rPr>
                            <m:t>1</m:t>
                          </m:r>
                        </m:sub>
                      </m:sSub>
                      <m:d>
                        <m:dPr>
                          <m:ctrlPr>
                            <a:rPr lang="ar-AE" sz="1100" i="1">
                              <a:latin typeface="Cambria Math" panose="02040503050406030204" pitchFamily="18" charset="0"/>
                            </a:rPr>
                          </m:ctrlPr>
                        </m:dPr>
                        <m:e>
                          <m:r>
                            <a:rPr lang="ar-AE" sz="1100">
                              <a:latin typeface="Cambria Math" panose="02040503050406030204" pitchFamily="18" charset="0"/>
                            </a:rPr>
                            <m:t>𝑧</m:t>
                          </m:r>
                        </m:e>
                      </m:d>
                      <m:r>
                        <a:rPr lang="ar-AE" sz="1100">
                          <a:latin typeface="Cambria Math" panose="02040503050406030204" pitchFamily="18" charset="0"/>
                        </a:rPr>
                        <m:t> </m:t>
                      </m:r>
                      <m:r>
                        <a:rPr lang="en-US" sz="1100" b="0" i="0" smtClean="0">
                          <a:latin typeface="Cambria Math" panose="02040503050406030204" pitchFamily="18" charset="0"/>
                        </a:rPr>
                        <m:t>~ </m:t>
                      </m:r>
                      <m:r>
                        <a:rPr lang="ar-AE" sz="1100">
                          <a:latin typeface="Cambria Math" panose="02040503050406030204" pitchFamily="18" charset="0"/>
                        </a:rPr>
                        <m:t>𝑧</m:t>
                      </m:r>
                      <m:r>
                        <a:rPr lang="ar-AE" sz="1100">
                          <a:latin typeface="Cambria Math" panose="02040503050406030204" pitchFamily="18" charset="0"/>
                        </a:rPr>
                        <m:t>−</m:t>
                      </m:r>
                      <m:f>
                        <m:fPr>
                          <m:ctrlPr>
                            <a:rPr lang="ar-AE" sz="1100" i="1">
                              <a:latin typeface="Cambria Math" panose="02040503050406030204" pitchFamily="18" charset="0"/>
                            </a:rPr>
                          </m:ctrlPr>
                        </m:fPr>
                        <m:num>
                          <m:r>
                            <a:rPr lang="ar-AE" sz="1100">
                              <a:latin typeface="Cambria Math" panose="02040503050406030204" pitchFamily="18" charset="0"/>
                            </a:rPr>
                            <m:t>1</m:t>
                          </m:r>
                        </m:num>
                        <m:den>
                          <m:r>
                            <a:rPr lang="ar-AE" sz="1100">
                              <a:latin typeface="Cambria Math" panose="02040503050406030204" pitchFamily="18" charset="0"/>
                            </a:rPr>
                            <m:t>6</m:t>
                          </m:r>
                        </m:den>
                      </m:f>
                      <m:sSup>
                        <m:sSupPr>
                          <m:ctrlPr>
                            <a:rPr lang="ar-AE" sz="1100" i="1">
                              <a:latin typeface="Cambria Math" panose="02040503050406030204" pitchFamily="18" charset="0"/>
                            </a:rPr>
                          </m:ctrlPr>
                        </m:sSupPr>
                        <m:e>
                          <m:r>
                            <a:rPr lang="ar-AE" sz="1100">
                              <a:latin typeface="Cambria Math" panose="02040503050406030204" pitchFamily="18" charset="0"/>
                            </a:rPr>
                            <m:t>𝛽</m:t>
                          </m:r>
                        </m:e>
                        <m:sup>
                          <m:r>
                            <a:rPr lang="ar-AE" sz="1100">
                              <a:latin typeface="Cambria Math" panose="02040503050406030204" pitchFamily="18" charset="0"/>
                            </a:rPr>
                            <m:t>2</m:t>
                          </m:r>
                        </m:sup>
                      </m:sSup>
                      <m:sSup>
                        <m:sSupPr>
                          <m:ctrlPr>
                            <a:rPr lang="ar-AE" sz="1100" i="1">
                              <a:latin typeface="Cambria Math" panose="02040503050406030204" pitchFamily="18" charset="0"/>
                            </a:rPr>
                          </m:ctrlPr>
                        </m:sSupPr>
                        <m:e>
                          <m:r>
                            <a:rPr lang="ar-AE" sz="1100">
                              <a:latin typeface="Cambria Math" panose="02040503050406030204" pitchFamily="18" charset="0"/>
                            </a:rPr>
                            <m:t>𝑧</m:t>
                          </m:r>
                        </m:e>
                        <m:sup>
                          <m:r>
                            <a:rPr lang="ar-AE" sz="1100">
                              <a:latin typeface="Cambria Math" panose="02040503050406030204" pitchFamily="18" charset="0"/>
                            </a:rPr>
                            <m:t>3</m:t>
                          </m:r>
                        </m:sup>
                      </m:sSup>
                      <m:r>
                        <a:rPr lang="ar-AE" sz="1100">
                          <a:latin typeface="Cambria Math" panose="02040503050406030204" pitchFamily="18" charset="0"/>
                        </a:rPr>
                        <m:t>+</m:t>
                      </m:r>
                      <m:r>
                        <a:rPr lang="ar-AE" sz="1100">
                          <a:latin typeface="Cambria Math" panose="02040503050406030204" pitchFamily="18" charset="0"/>
                        </a:rPr>
                        <m:t>𝑂</m:t>
                      </m:r>
                      <m:d>
                        <m:dPr>
                          <m:ctrlPr>
                            <a:rPr lang="ar-AE" sz="1100" i="1">
                              <a:latin typeface="Cambria Math" panose="02040503050406030204" pitchFamily="18" charset="0"/>
                            </a:rPr>
                          </m:ctrlPr>
                        </m:dPr>
                        <m:e>
                          <m:sSup>
                            <m:sSupPr>
                              <m:ctrlPr>
                                <a:rPr lang="ar-AE" sz="1100" i="1">
                                  <a:latin typeface="Cambria Math" panose="02040503050406030204" pitchFamily="18" charset="0"/>
                                </a:rPr>
                              </m:ctrlPr>
                            </m:sSupPr>
                            <m:e>
                              <m:r>
                                <a:rPr lang="ar-AE" sz="1100">
                                  <a:latin typeface="Cambria Math" panose="02040503050406030204" pitchFamily="18" charset="0"/>
                                </a:rPr>
                                <m:t>𝑧</m:t>
                              </m:r>
                            </m:e>
                            <m:sup>
                              <m:r>
                                <a:rPr lang="ar-AE" sz="1100">
                                  <a:latin typeface="Cambria Math" panose="02040503050406030204" pitchFamily="18" charset="0"/>
                                </a:rPr>
                                <m:t>4</m:t>
                              </m:r>
                            </m:sup>
                          </m:sSup>
                        </m:e>
                      </m:d>
                    </m:oMath>
                  </m:oMathPara>
                </a14:m>
                <a:endParaRPr lang="en-US" sz="1100" dirty="0"/>
              </a:p>
              <a:p>
                <a:pPr marL="0" lvl="0" indent="0">
                  <a:buNone/>
                </a:pPr>
                <a14:m>
                  <m:oMathPara xmlns:m="http://schemas.openxmlformats.org/officeDocument/2006/math">
                    <m:oMathParaPr>
                      <m:jc m:val="center"/>
                    </m:oMathParaPr>
                    <m:oMath xmlns:m="http://schemas.openxmlformats.org/officeDocument/2006/math">
                      <m:sSub>
                        <m:sSubPr>
                          <m:ctrlPr>
                            <a:rPr lang="ar-AE" sz="1100" i="1">
                              <a:latin typeface="Cambria Math" panose="02040503050406030204" pitchFamily="18" charset="0"/>
                            </a:rPr>
                          </m:ctrlPr>
                        </m:sSubPr>
                        <m:e>
                          <m:r>
                            <a:rPr lang="ar-AE" sz="1100">
                              <a:latin typeface="Cambria Math" panose="02040503050406030204" pitchFamily="18" charset="0"/>
                            </a:rPr>
                            <m:t>𝑓</m:t>
                          </m:r>
                        </m:e>
                        <m:sub>
                          <m:r>
                            <a:rPr lang="ar-AE" sz="1100">
                              <a:latin typeface="Cambria Math" panose="02040503050406030204" pitchFamily="18" charset="0"/>
                            </a:rPr>
                            <m:t>2</m:t>
                          </m:r>
                        </m:sub>
                      </m:sSub>
                      <m:d>
                        <m:dPr>
                          <m:ctrlPr>
                            <a:rPr lang="ar-AE" sz="1100" i="1">
                              <a:latin typeface="Cambria Math" panose="02040503050406030204" pitchFamily="18" charset="0"/>
                            </a:rPr>
                          </m:ctrlPr>
                        </m:dPr>
                        <m:e>
                          <m:r>
                            <a:rPr lang="ar-AE" sz="1100">
                              <a:latin typeface="Cambria Math" panose="02040503050406030204" pitchFamily="18" charset="0"/>
                            </a:rPr>
                            <m:t>𝑧</m:t>
                          </m:r>
                        </m:e>
                      </m:d>
                      <m:r>
                        <a:rPr lang="ar-AE" sz="1100">
                          <a:latin typeface="Cambria Math" panose="02040503050406030204" pitchFamily="18" charset="0"/>
                        </a:rPr>
                        <m:t> </m:t>
                      </m:r>
                      <m:r>
                        <a:rPr lang="en-US" sz="1100" b="0" i="0" smtClean="0">
                          <a:latin typeface="Cambria Math" panose="02040503050406030204" pitchFamily="18" charset="0"/>
                        </a:rPr>
                        <m:t>~ </m:t>
                      </m:r>
                      <m:f>
                        <m:fPr>
                          <m:ctrlPr>
                            <a:rPr lang="ar-AE" sz="1100" i="1">
                              <a:latin typeface="Cambria Math" panose="02040503050406030204" pitchFamily="18" charset="0"/>
                            </a:rPr>
                          </m:ctrlPr>
                        </m:fPr>
                        <m:num>
                          <m:r>
                            <a:rPr lang="ar-AE" sz="1100">
                              <a:latin typeface="Cambria Math" panose="02040503050406030204" pitchFamily="18" charset="0"/>
                            </a:rPr>
                            <m:t>𝛽</m:t>
                          </m:r>
                          <m:sSup>
                            <m:sSupPr>
                              <m:ctrlPr>
                                <a:rPr lang="ar-AE" sz="1100" i="1">
                                  <a:latin typeface="Cambria Math" panose="02040503050406030204" pitchFamily="18" charset="0"/>
                                </a:rPr>
                              </m:ctrlPr>
                            </m:sSupPr>
                            <m:e>
                              <m:r>
                                <a:rPr lang="ar-AE" sz="1100">
                                  <a:latin typeface="Cambria Math" panose="02040503050406030204" pitchFamily="18" charset="0"/>
                                </a:rPr>
                                <m:t>𝑧</m:t>
                              </m:r>
                            </m:e>
                            <m:sup>
                              <m:r>
                                <a:rPr lang="ar-AE" sz="1100">
                                  <a:latin typeface="Cambria Math" panose="02040503050406030204" pitchFamily="18" charset="0"/>
                                </a:rPr>
                                <m:t>2</m:t>
                              </m:r>
                            </m:sup>
                          </m:sSup>
                        </m:num>
                        <m:den>
                          <m:r>
                            <a:rPr lang="ar-AE" sz="1100">
                              <a:latin typeface="Cambria Math" panose="02040503050406030204" pitchFamily="18" charset="0"/>
                            </a:rPr>
                            <m:t>2</m:t>
                          </m:r>
                        </m:den>
                      </m:f>
                      <m:r>
                        <a:rPr lang="ar-AE" sz="1100">
                          <a:latin typeface="Cambria Math" panose="02040503050406030204" pitchFamily="18" charset="0"/>
                        </a:rPr>
                        <m:t>+</m:t>
                      </m:r>
                      <m:r>
                        <a:rPr lang="ar-AE" sz="1100">
                          <a:latin typeface="Cambria Math" panose="02040503050406030204" pitchFamily="18" charset="0"/>
                        </a:rPr>
                        <m:t>𝑂</m:t>
                      </m:r>
                      <m:d>
                        <m:dPr>
                          <m:ctrlPr>
                            <a:rPr lang="ar-AE" sz="1100" i="1">
                              <a:latin typeface="Cambria Math" panose="02040503050406030204" pitchFamily="18" charset="0"/>
                            </a:rPr>
                          </m:ctrlPr>
                        </m:dPr>
                        <m:e>
                          <m:sSup>
                            <m:sSupPr>
                              <m:ctrlPr>
                                <a:rPr lang="ar-AE" sz="1100" i="1">
                                  <a:latin typeface="Cambria Math" panose="02040503050406030204" pitchFamily="18" charset="0"/>
                                </a:rPr>
                              </m:ctrlPr>
                            </m:sSupPr>
                            <m:e>
                              <m:r>
                                <a:rPr lang="ar-AE" sz="1100">
                                  <a:latin typeface="Cambria Math" panose="02040503050406030204" pitchFamily="18" charset="0"/>
                                </a:rPr>
                                <m:t>𝑧</m:t>
                              </m:r>
                            </m:e>
                            <m:sup>
                              <m:r>
                                <a:rPr lang="ar-AE" sz="1100">
                                  <a:latin typeface="Cambria Math" panose="02040503050406030204" pitchFamily="18" charset="0"/>
                                </a:rPr>
                                <m:t>4</m:t>
                              </m:r>
                            </m:sup>
                          </m:sSup>
                        </m:e>
                      </m:d>
                    </m:oMath>
                  </m:oMathPara>
                </a14:m>
                <a:endParaRPr lang="ar-AE" sz="1100" dirty="0"/>
              </a:p>
            </p:txBody>
          </p:sp>
        </mc:Choice>
        <mc:Fallback xmlns="">
          <p:sp>
            <p:nvSpPr>
              <p:cNvPr id="9" name="TextBox 8">
                <a:extLst>
                  <a:ext uri="{FF2B5EF4-FFF2-40B4-BE49-F238E27FC236}">
                    <a16:creationId xmlns:a16="http://schemas.microsoft.com/office/drawing/2014/main" id="{E4A146CC-8C18-4872-2605-AD1E15F616F5}"/>
                  </a:ext>
                </a:extLst>
              </p:cNvPr>
              <p:cNvSpPr txBox="1">
                <a:spLocks noRot="1" noChangeAspect="1" noMove="1" noResize="1" noEditPoints="1" noAdjustHandles="1" noChangeArrowheads="1" noChangeShapeType="1" noTextEdit="1"/>
              </p:cNvSpPr>
              <p:nvPr/>
            </p:nvSpPr>
            <p:spPr>
              <a:xfrm>
                <a:off x="5616102" y="4087622"/>
                <a:ext cx="3527898" cy="918265"/>
              </a:xfrm>
              <a:prstGeom prst="rect">
                <a:avLst/>
              </a:prstGeom>
              <a:blipFill>
                <a:blip r:embed="rId4"/>
                <a:stretch>
                  <a:fillRect/>
                </a:stretch>
              </a:blipFill>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Adiabatic Invariance </a:t>
            </a:r>
            <a:r>
              <a:rPr lang="en-US" dirty="0"/>
              <a:t>and</a:t>
            </a:r>
            <a:r>
              <a:rPr dirty="0"/>
              <a:t> Pitch Angle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 y="1063229"/>
                <a:ext cx="4206240" cy="4034790"/>
              </a:xfrm>
            </p:spPr>
            <p:txBody>
              <a:bodyPr>
                <a:normAutofit fontScale="85000" lnSpcReduction="10000"/>
              </a:bodyPr>
              <a:lstStyle/>
              <a:p>
                <a:pPr lvl="0"/>
                <a:r>
                  <a:rPr lang="en-US" dirty="0">
                    <a:solidFill>
                      <a:schemeClr val="accent6">
                        <a:lumMod val="75000"/>
                      </a:schemeClr>
                    </a:solidFill>
                  </a:rPr>
                  <a:t>Variables </a:t>
                </a:r>
                <a14:m>
                  <m:oMath xmlns:m="http://schemas.openxmlformats.org/officeDocument/2006/math">
                    <m:d>
                      <m:dPr>
                        <m:ctrlPr>
                          <a:rPr lang="ar-AE" i="1">
                            <a:solidFill>
                              <a:schemeClr val="accent6">
                                <a:lumMod val="75000"/>
                              </a:schemeClr>
                            </a:solidFill>
                            <a:latin typeface="Cambria Math" panose="02040503050406030204" pitchFamily="18" charset="0"/>
                          </a:rPr>
                        </m:ctrlPr>
                      </m:dPr>
                      <m:e>
                        <m:r>
                          <a:rPr lang="ar-AE">
                            <a:solidFill>
                              <a:schemeClr val="accent6">
                                <a:lumMod val="75000"/>
                              </a:schemeClr>
                            </a:solidFill>
                            <a:latin typeface="Cambria Math" panose="02040503050406030204" pitchFamily="18" charset="0"/>
                          </a:rPr>
                          <m:t>𝜅</m:t>
                        </m:r>
                        <m:r>
                          <a:rPr lang="ar-AE">
                            <a:solidFill>
                              <a:schemeClr val="accent6">
                                <a:lumMod val="75000"/>
                              </a:schemeClr>
                            </a:solidFill>
                            <a:latin typeface="Cambria Math" panose="02040503050406030204" pitchFamily="18" charset="0"/>
                          </a:rPr>
                          <m:t>𝑥</m:t>
                        </m:r>
                        <m:r>
                          <a:rPr lang="ar-AE">
                            <a:solidFill>
                              <a:schemeClr val="accent6">
                                <a:lumMod val="75000"/>
                              </a:schemeClr>
                            </a:solidFill>
                            <a:latin typeface="Cambria Math" panose="02040503050406030204" pitchFamily="18" charset="0"/>
                          </a:rPr>
                          <m:t>,</m:t>
                        </m:r>
                        <m:sSub>
                          <m:sSubPr>
                            <m:ctrlPr>
                              <a:rPr lang="ar-AE" i="1">
                                <a:solidFill>
                                  <a:schemeClr val="accent6">
                                    <a:lumMod val="75000"/>
                                  </a:schemeClr>
                                </a:solidFill>
                                <a:latin typeface="Cambria Math" panose="02040503050406030204" pitchFamily="18" charset="0"/>
                              </a:rPr>
                            </m:ctrlPr>
                          </m:sSubPr>
                          <m:e>
                            <m:r>
                              <a:rPr lang="ar-AE">
                                <a:solidFill>
                                  <a:schemeClr val="accent6">
                                    <a:lumMod val="75000"/>
                                  </a:schemeClr>
                                </a:solidFill>
                                <a:latin typeface="Cambria Math" panose="02040503050406030204" pitchFamily="18" charset="0"/>
                              </a:rPr>
                              <m:t>𝑝</m:t>
                            </m:r>
                          </m:e>
                          <m:sub>
                            <m:r>
                              <a:rPr lang="ar-AE">
                                <a:solidFill>
                                  <a:schemeClr val="accent6">
                                    <a:lumMod val="75000"/>
                                  </a:schemeClr>
                                </a:solidFill>
                                <a:latin typeface="Cambria Math" panose="02040503050406030204" pitchFamily="18" charset="0"/>
                              </a:rPr>
                              <m:t>𝑥</m:t>
                            </m:r>
                          </m:sub>
                        </m:sSub>
                      </m:e>
                    </m:d>
                  </m:oMath>
                </a14:m>
                <a:r>
                  <a:rPr lang="ar-AE" dirty="0">
                    <a:solidFill>
                      <a:schemeClr val="accent6">
                        <a:lumMod val="75000"/>
                      </a:schemeClr>
                    </a:solidFill>
                  </a:rPr>
                  <a:t> </a:t>
                </a:r>
                <a:r>
                  <a:rPr lang="en-US" dirty="0">
                    <a:solidFill>
                      <a:schemeClr val="accent6">
                        <a:lumMod val="75000"/>
                      </a:schemeClr>
                    </a:solidFill>
                  </a:rPr>
                  <a:t>change much slower than </a:t>
                </a:r>
                <a14:m>
                  <m:oMath xmlns:m="http://schemas.openxmlformats.org/officeDocument/2006/math">
                    <m:d>
                      <m:dPr>
                        <m:ctrlPr>
                          <a:rPr lang="ar-AE" i="1">
                            <a:solidFill>
                              <a:schemeClr val="accent6">
                                <a:lumMod val="75000"/>
                              </a:schemeClr>
                            </a:solidFill>
                            <a:latin typeface="Cambria Math" panose="02040503050406030204" pitchFamily="18" charset="0"/>
                          </a:rPr>
                        </m:ctrlPr>
                      </m:dPr>
                      <m:e>
                        <m:r>
                          <a:rPr lang="ar-AE">
                            <a:solidFill>
                              <a:schemeClr val="accent6">
                                <a:lumMod val="75000"/>
                              </a:schemeClr>
                            </a:solidFill>
                            <a:latin typeface="Cambria Math" panose="02040503050406030204" pitchFamily="18" charset="0"/>
                          </a:rPr>
                          <m:t>𝑧</m:t>
                        </m:r>
                        <m:r>
                          <a:rPr lang="ar-AE">
                            <a:solidFill>
                              <a:schemeClr val="accent6">
                                <a:lumMod val="75000"/>
                              </a:schemeClr>
                            </a:solidFill>
                            <a:latin typeface="Cambria Math" panose="02040503050406030204" pitchFamily="18" charset="0"/>
                          </a:rPr>
                          <m:t>,</m:t>
                        </m:r>
                        <m:sSub>
                          <m:sSubPr>
                            <m:ctrlPr>
                              <a:rPr lang="ar-AE" i="1">
                                <a:solidFill>
                                  <a:schemeClr val="accent6">
                                    <a:lumMod val="75000"/>
                                  </a:schemeClr>
                                </a:solidFill>
                                <a:latin typeface="Cambria Math" panose="02040503050406030204" pitchFamily="18" charset="0"/>
                              </a:rPr>
                            </m:ctrlPr>
                          </m:sSubPr>
                          <m:e>
                            <m:r>
                              <a:rPr lang="ar-AE">
                                <a:solidFill>
                                  <a:schemeClr val="accent6">
                                    <a:lumMod val="75000"/>
                                  </a:schemeClr>
                                </a:solidFill>
                                <a:latin typeface="Cambria Math" panose="02040503050406030204" pitchFamily="18" charset="0"/>
                              </a:rPr>
                              <m:t>𝑝</m:t>
                            </m:r>
                          </m:e>
                          <m:sub>
                            <m:r>
                              <a:rPr lang="ar-AE">
                                <a:solidFill>
                                  <a:schemeClr val="accent6">
                                    <a:lumMod val="75000"/>
                                  </a:schemeClr>
                                </a:solidFill>
                                <a:latin typeface="Cambria Math" panose="02040503050406030204" pitchFamily="18" charset="0"/>
                              </a:rPr>
                              <m:t>𝑧</m:t>
                            </m:r>
                          </m:sub>
                        </m:sSub>
                      </m:e>
                    </m:d>
                  </m:oMath>
                </a14:m>
                <a:r>
                  <a:rPr lang="ar-AE" dirty="0">
                    <a:solidFill>
                      <a:schemeClr val="accent6">
                        <a:lumMod val="75000"/>
                      </a:schemeClr>
                    </a:solidFill>
                  </a:rPr>
                  <a:t> (</a:t>
                </a:r>
                <a:r>
                  <a:rPr lang="en-US" dirty="0">
                    <a:solidFill>
                      <a:schemeClr val="accent6">
                        <a:lumMod val="75000"/>
                      </a:schemeClr>
                    </a:solidFill>
                  </a:rPr>
                  <a:t>for </a:t>
                </a:r>
                <a:r>
                  <a:rPr lang="el-GR" dirty="0" err="1">
                    <a:solidFill>
                      <a:schemeClr val="accent6">
                        <a:lumMod val="75000"/>
                      </a:schemeClr>
                    </a:solidFill>
                  </a:rPr>
                  <a:t>κ</a:t>
                </a:r>
                <a:r>
                  <a:rPr lang="el-GR" dirty="0">
                    <a:solidFill>
                      <a:schemeClr val="accent6">
                        <a:lumMod val="75000"/>
                      </a:schemeClr>
                    </a:solidFill>
                  </a:rPr>
                  <a:t> &lt;&lt; 1)</a:t>
                </a:r>
              </a:p>
              <a:p>
                <a:pPr lvl="0"/>
                <a:endParaRPr dirty="0"/>
              </a:p>
              <a:p>
                <a:pPr lvl="0"/>
                <a:r>
                  <a:rPr lang="en-US" dirty="0">
                    <a:solidFill>
                      <a:schemeClr val="accent5">
                        <a:lumMod val="75000"/>
                      </a:schemeClr>
                    </a:solidFill>
                  </a:rPr>
                  <a:t>Generalized magnetic moment</a:t>
                </a:r>
                <a:br>
                  <a:rPr lang="en-US" dirty="0">
                    <a:solidFill>
                      <a:schemeClr val="accent5">
                        <a:lumMod val="75000"/>
                      </a:schemeClr>
                    </a:solidFill>
                  </a:rPr>
                </a:br>
                <a:r>
                  <a:rPr lang="en-US" dirty="0">
                    <a:solidFill>
                      <a:schemeClr val="accent5">
                        <a:lumMod val="75000"/>
                      </a:schemeClr>
                    </a:solidFill>
                  </a:rPr>
                  <a:t> </a:t>
                </a:r>
                <a14:m>
                  <m:oMath xmlns:m="http://schemas.openxmlformats.org/officeDocument/2006/math">
                    <m:sSub>
                      <m:sSubPr>
                        <m:ctrlPr>
                          <a:rPr lang="ar-AE" i="1">
                            <a:solidFill>
                              <a:schemeClr val="accent5">
                                <a:lumMod val="75000"/>
                              </a:schemeClr>
                            </a:solidFill>
                            <a:latin typeface="Cambria Math" panose="02040503050406030204" pitchFamily="18" charset="0"/>
                          </a:rPr>
                        </m:ctrlPr>
                      </m:sSubPr>
                      <m:e>
                        <m:r>
                          <a:rPr lang="ar-AE">
                            <a:solidFill>
                              <a:schemeClr val="accent5">
                                <a:lumMod val="75000"/>
                              </a:schemeClr>
                            </a:solidFill>
                            <a:latin typeface="Cambria Math" panose="02040503050406030204" pitchFamily="18" charset="0"/>
                          </a:rPr>
                          <m:t>𝐼</m:t>
                        </m:r>
                      </m:e>
                      <m:sub>
                        <m:r>
                          <a:rPr lang="ar-AE">
                            <a:solidFill>
                              <a:schemeClr val="accent5">
                                <a:lumMod val="75000"/>
                              </a:schemeClr>
                            </a:solidFill>
                            <a:latin typeface="Cambria Math" panose="02040503050406030204" pitchFamily="18" charset="0"/>
                          </a:rPr>
                          <m:t>𝑧</m:t>
                        </m:r>
                      </m:sub>
                    </m:sSub>
                    <m:r>
                      <a:rPr lang="ar-AE">
                        <a:solidFill>
                          <a:schemeClr val="accent5">
                            <a:lumMod val="75000"/>
                          </a:schemeClr>
                        </a:solidFill>
                        <a:latin typeface="Cambria Math" panose="02040503050406030204" pitchFamily="18" charset="0"/>
                      </a:rPr>
                      <m:t>=</m:t>
                    </m:r>
                    <m:sSup>
                      <m:sSupPr>
                        <m:ctrlPr>
                          <a:rPr lang="ar-AE" i="1">
                            <a:solidFill>
                              <a:schemeClr val="accent5">
                                <a:lumMod val="75000"/>
                              </a:schemeClr>
                            </a:solidFill>
                            <a:latin typeface="Cambria Math" panose="02040503050406030204" pitchFamily="18" charset="0"/>
                          </a:rPr>
                        </m:ctrlPr>
                      </m:sSupPr>
                      <m:e>
                        <m:d>
                          <m:dPr>
                            <m:ctrlPr>
                              <a:rPr lang="ar-AE" i="1">
                                <a:solidFill>
                                  <a:schemeClr val="accent5">
                                    <a:lumMod val="75000"/>
                                  </a:schemeClr>
                                </a:solidFill>
                                <a:latin typeface="Cambria Math" panose="02040503050406030204" pitchFamily="18" charset="0"/>
                              </a:rPr>
                            </m:ctrlPr>
                          </m:dPr>
                          <m:e>
                            <m:r>
                              <a:rPr lang="ar-AE">
                                <a:solidFill>
                                  <a:schemeClr val="accent5">
                                    <a:lumMod val="75000"/>
                                  </a:schemeClr>
                                </a:solidFill>
                                <a:latin typeface="Cambria Math" panose="02040503050406030204" pitchFamily="18" charset="0"/>
                              </a:rPr>
                              <m:t>2</m:t>
                            </m:r>
                            <m:r>
                              <a:rPr lang="ar-AE">
                                <a:solidFill>
                                  <a:schemeClr val="accent5">
                                    <a:lumMod val="75000"/>
                                  </a:schemeClr>
                                </a:solidFill>
                                <a:latin typeface="Cambria Math" panose="02040503050406030204" pitchFamily="18" charset="0"/>
                              </a:rPr>
                              <m:t>𝜋</m:t>
                            </m:r>
                          </m:e>
                        </m:d>
                      </m:e>
                      <m:sup>
                        <m:r>
                          <a:rPr lang="ar-AE">
                            <a:solidFill>
                              <a:schemeClr val="accent5">
                                <a:lumMod val="75000"/>
                              </a:schemeClr>
                            </a:solidFill>
                            <a:latin typeface="Cambria Math" panose="02040503050406030204" pitchFamily="18" charset="0"/>
                          </a:rPr>
                          <m:t>−1</m:t>
                        </m:r>
                      </m:sup>
                    </m:sSup>
                    <m:r>
                      <a:rPr lang="ar-AE">
                        <a:solidFill>
                          <a:schemeClr val="accent5">
                            <a:lumMod val="75000"/>
                          </a:schemeClr>
                        </a:solidFill>
                        <a:latin typeface="Cambria Math" panose="02040503050406030204" pitchFamily="18" charset="0"/>
                      </a:rPr>
                      <m:t>∮</m:t>
                    </m:r>
                    <m:sSub>
                      <m:sSubPr>
                        <m:ctrlPr>
                          <a:rPr lang="ar-AE" i="1">
                            <a:solidFill>
                              <a:schemeClr val="accent5">
                                <a:lumMod val="75000"/>
                              </a:schemeClr>
                            </a:solidFill>
                            <a:latin typeface="Cambria Math" panose="02040503050406030204" pitchFamily="18" charset="0"/>
                          </a:rPr>
                        </m:ctrlPr>
                      </m:sSubPr>
                      <m:e>
                        <m:r>
                          <a:rPr lang="ar-AE">
                            <a:solidFill>
                              <a:schemeClr val="accent5">
                                <a:lumMod val="75000"/>
                              </a:schemeClr>
                            </a:solidFill>
                            <a:latin typeface="Cambria Math" panose="02040503050406030204" pitchFamily="18" charset="0"/>
                          </a:rPr>
                          <m:t>𝑝</m:t>
                        </m:r>
                      </m:e>
                      <m:sub>
                        <m:r>
                          <a:rPr lang="ar-AE">
                            <a:solidFill>
                              <a:schemeClr val="accent5">
                                <a:lumMod val="75000"/>
                              </a:schemeClr>
                            </a:solidFill>
                            <a:latin typeface="Cambria Math" panose="02040503050406030204" pitchFamily="18" charset="0"/>
                          </a:rPr>
                          <m:t>𝑧</m:t>
                        </m:r>
                      </m:sub>
                    </m:sSub>
                    <m:r>
                      <a:rPr lang="ar-AE">
                        <a:solidFill>
                          <a:schemeClr val="accent5">
                            <a:lumMod val="75000"/>
                          </a:schemeClr>
                        </a:solidFill>
                        <a:latin typeface="Cambria Math" panose="02040503050406030204" pitchFamily="18" charset="0"/>
                      </a:rPr>
                      <m:t>𝑑𝑧</m:t>
                    </m:r>
                  </m:oMath>
                </a14:m>
                <a:r>
                  <a:rPr lang="ar-AE" dirty="0">
                    <a:solidFill>
                      <a:schemeClr val="accent5">
                        <a:lumMod val="75000"/>
                      </a:schemeClr>
                    </a:solidFill>
                  </a:rPr>
                  <a:t> </a:t>
                </a:r>
                <a:r>
                  <a:rPr lang="en-US" dirty="0">
                    <a:solidFill>
                      <a:schemeClr val="accent5">
                        <a:lumMod val="75000"/>
                      </a:schemeClr>
                    </a:solidFill>
                  </a:rPr>
                  <a:t>is conserved as the first adiabatic invariant</a:t>
                </a:r>
              </a:p>
              <a:p>
                <a:pPr lvl="0"/>
                <a:endParaRPr dirty="0"/>
              </a:p>
              <a:p>
                <a:pPr lvl="0"/>
                <a:r>
                  <a:rPr lang="en-US" dirty="0">
                    <a:solidFill>
                      <a:schemeClr val="accent4">
                        <a:lumMod val="75000"/>
                      </a:schemeClr>
                    </a:solidFill>
                  </a:rPr>
                  <a:t>Simultaneous conservation of energy and </a:t>
                </a:r>
                <a14:m>
                  <m:oMath xmlns:m="http://schemas.openxmlformats.org/officeDocument/2006/math">
                    <m:sSub>
                      <m:sSubPr>
                        <m:ctrlPr>
                          <a:rPr lang="ar-AE" i="1">
                            <a:solidFill>
                              <a:schemeClr val="accent4">
                                <a:lumMod val="75000"/>
                              </a:schemeClr>
                            </a:solidFill>
                            <a:latin typeface="Cambria Math" panose="02040503050406030204" pitchFamily="18" charset="0"/>
                          </a:rPr>
                        </m:ctrlPr>
                      </m:sSubPr>
                      <m:e>
                        <m:r>
                          <a:rPr lang="ar-AE">
                            <a:solidFill>
                              <a:schemeClr val="accent4">
                                <a:lumMod val="75000"/>
                              </a:schemeClr>
                            </a:solidFill>
                            <a:latin typeface="Cambria Math" panose="02040503050406030204" pitchFamily="18" charset="0"/>
                          </a:rPr>
                          <m:t>𝐼</m:t>
                        </m:r>
                      </m:e>
                      <m:sub>
                        <m:r>
                          <a:rPr lang="ar-AE">
                            <a:solidFill>
                              <a:schemeClr val="accent4">
                                <a:lumMod val="75000"/>
                              </a:schemeClr>
                            </a:solidFill>
                            <a:latin typeface="Cambria Math" panose="02040503050406030204" pitchFamily="18" charset="0"/>
                          </a:rPr>
                          <m:t>𝑧</m:t>
                        </m:r>
                      </m:sub>
                    </m:sSub>
                  </m:oMath>
                </a14:m>
                <a:r>
                  <a:rPr lang="ar-AE" dirty="0">
                    <a:solidFill>
                      <a:schemeClr val="accent4">
                        <a:lumMod val="75000"/>
                      </a:schemeClr>
                    </a:solidFill>
                  </a:rPr>
                  <a:t> </a:t>
                </a:r>
                <a:r>
                  <a:rPr lang="en-US" dirty="0">
                    <a:solidFill>
                      <a:schemeClr val="accent4">
                        <a:lumMod val="75000"/>
                      </a:schemeClr>
                    </a:solidFill>
                  </a:rPr>
                  <a:t>fully determines the motion of the particle</a:t>
                </a:r>
              </a:p>
              <a:p>
                <a:pPr marL="0" lvl="0" indent="0">
                  <a:buNone/>
                </a:pPr>
                <a:r>
                  <a:rPr lang="en-US" dirty="0">
                    <a:solidFill>
                      <a:schemeClr val="accent4">
                        <a:lumMod val="75000"/>
                      </a:schemeClr>
                    </a:solidFill>
                  </a:rPr>
                  <a:t>			 </a:t>
                </a:r>
                <a14:m>
                  <m:oMath xmlns:m="http://schemas.openxmlformats.org/officeDocument/2006/math">
                    <m:r>
                      <a:rPr lang="en-US">
                        <a:solidFill>
                          <a:schemeClr val="accent4">
                            <a:lumMod val="75000"/>
                          </a:schemeClr>
                        </a:solidFill>
                        <a:latin typeface="Cambria Math" panose="02040503050406030204" pitchFamily="18" charset="0"/>
                      </a:rPr>
                      <m:t>𝐯</m:t>
                    </m:r>
                    <m:r>
                      <a:rPr lang="en-US">
                        <a:solidFill>
                          <a:schemeClr val="accent4">
                            <a:lumMod val="75000"/>
                          </a:schemeClr>
                        </a:solidFill>
                        <a:latin typeface="Cambria Math" panose="02040503050406030204" pitchFamily="18" charset="0"/>
                      </a:rPr>
                      <m:t>=</m:t>
                    </m:r>
                    <m:r>
                      <a:rPr lang="en-US">
                        <a:solidFill>
                          <a:schemeClr val="accent4">
                            <a:lumMod val="75000"/>
                          </a:schemeClr>
                        </a:solidFill>
                        <a:latin typeface="Cambria Math" panose="02040503050406030204" pitchFamily="18" charset="0"/>
                      </a:rPr>
                      <m:t>𝐯</m:t>
                    </m:r>
                    <m:d>
                      <m:dPr>
                        <m:ctrlPr>
                          <a:rPr lang="ar-AE" i="1">
                            <a:solidFill>
                              <a:schemeClr val="accent4">
                                <a:lumMod val="75000"/>
                              </a:schemeClr>
                            </a:solidFill>
                            <a:latin typeface="Cambria Math" panose="02040503050406030204" pitchFamily="18" charset="0"/>
                          </a:rPr>
                        </m:ctrlPr>
                      </m:dPr>
                      <m:e>
                        <m:r>
                          <a:rPr lang="ar-AE">
                            <a:solidFill>
                              <a:schemeClr val="accent4">
                                <a:lumMod val="75000"/>
                              </a:schemeClr>
                            </a:solidFill>
                            <a:latin typeface="Cambria Math" panose="02040503050406030204" pitchFamily="18" charset="0"/>
                          </a:rPr>
                          <m:t>𝐫</m:t>
                        </m:r>
                        <m:r>
                          <a:rPr lang="ar-AE">
                            <a:solidFill>
                              <a:schemeClr val="accent4">
                                <a:lumMod val="75000"/>
                              </a:schemeClr>
                            </a:solidFill>
                            <a:latin typeface="Cambria Math" panose="02040503050406030204" pitchFamily="18" charset="0"/>
                          </a:rPr>
                          <m:t>,</m:t>
                        </m:r>
                        <m:sSub>
                          <m:sSubPr>
                            <m:ctrlPr>
                              <a:rPr lang="ar-AE" i="1">
                                <a:solidFill>
                                  <a:schemeClr val="accent4">
                                    <a:lumMod val="75000"/>
                                  </a:schemeClr>
                                </a:solidFill>
                                <a:latin typeface="Cambria Math" panose="02040503050406030204" pitchFamily="18" charset="0"/>
                              </a:rPr>
                            </m:ctrlPr>
                          </m:sSubPr>
                          <m:e>
                            <m:r>
                              <a:rPr lang="ar-AE">
                                <a:solidFill>
                                  <a:schemeClr val="accent4">
                                    <a:lumMod val="75000"/>
                                  </a:schemeClr>
                                </a:solidFill>
                                <a:latin typeface="Cambria Math" panose="02040503050406030204" pitchFamily="18" charset="0"/>
                              </a:rPr>
                              <m:t>𝐼</m:t>
                            </m:r>
                          </m:e>
                          <m:sub>
                            <m:r>
                              <a:rPr lang="ar-AE">
                                <a:solidFill>
                                  <a:schemeClr val="accent4">
                                    <a:lumMod val="75000"/>
                                  </a:schemeClr>
                                </a:solidFill>
                                <a:latin typeface="Cambria Math" panose="02040503050406030204" pitchFamily="18" charset="0"/>
                              </a:rPr>
                              <m:t>𝑧</m:t>
                            </m:r>
                          </m:sub>
                        </m:sSub>
                        <m:r>
                          <a:rPr lang="ar-AE">
                            <a:solidFill>
                              <a:schemeClr val="accent4">
                                <a:lumMod val="75000"/>
                              </a:schemeClr>
                            </a:solidFill>
                            <a:latin typeface="Cambria Math" panose="02040503050406030204" pitchFamily="18" charset="0"/>
                          </a:rPr>
                          <m:t>,</m:t>
                        </m:r>
                        <m:r>
                          <a:rPr lang="ar-AE">
                            <a:solidFill>
                              <a:schemeClr val="accent4">
                                <a:lumMod val="75000"/>
                              </a:schemeClr>
                            </a:solidFill>
                            <a:latin typeface="Cambria Math" panose="02040503050406030204" pitchFamily="18" charset="0"/>
                          </a:rPr>
                          <m:t>𝐻</m:t>
                        </m:r>
                      </m:e>
                    </m:d>
                  </m:oMath>
                </a14:m>
                <a:endParaRPr dirty="0"/>
              </a:p>
              <a:p>
                <a:pPr lvl="0"/>
                <a:r>
                  <a:rPr lang="en-US" dirty="0">
                    <a:solidFill>
                      <a:schemeClr val="accent3">
                        <a:lumMod val="75000"/>
                      </a:schemeClr>
                    </a:solidFill>
                  </a:rPr>
                  <a:t>In the absence of </a:t>
                </a:r>
                <a14:m>
                  <m:oMath xmlns:m="http://schemas.openxmlformats.org/officeDocument/2006/math">
                    <m:sSub>
                      <m:sSubPr>
                        <m:ctrlPr>
                          <a:rPr lang="ar-AE" i="1">
                            <a:solidFill>
                              <a:schemeClr val="accent3">
                                <a:lumMod val="75000"/>
                              </a:schemeClr>
                            </a:solidFill>
                            <a:latin typeface="Cambria Math" panose="02040503050406030204" pitchFamily="18" charset="0"/>
                          </a:rPr>
                        </m:ctrlPr>
                      </m:sSubPr>
                      <m:e>
                        <m:r>
                          <a:rPr lang="ar-AE">
                            <a:solidFill>
                              <a:schemeClr val="accent3">
                                <a:lumMod val="75000"/>
                              </a:schemeClr>
                            </a:solidFill>
                            <a:latin typeface="Cambria Math" panose="02040503050406030204" pitchFamily="18" charset="0"/>
                          </a:rPr>
                          <m:t>𝐼</m:t>
                        </m:r>
                      </m:e>
                      <m:sub>
                        <m:r>
                          <a:rPr lang="ar-AE">
                            <a:solidFill>
                              <a:schemeClr val="accent3">
                                <a:lumMod val="75000"/>
                              </a:schemeClr>
                            </a:solidFill>
                            <a:latin typeface="Cambria Math" panose="02040503050406030204" pitchFamily="18" charset="0"/>
                          </a:rPr>
                          <m:t>𝑧</m:t>
                        </m:r>
                      </m:sub>
                    </m:sSub>
                  </m:oMath>
                </a14:m>
                <a:r>
                  <a:rPr lang="ar-AE" dirty="0">
                    <a:solidFill>
                      <a:schemeClr val="accent3">
                        <a:lumMod val="75000"/>
                      </a:schemeClr>
                    </a:solidFill>
                  </a:rPr>
                  <a:t> </a:t>
                </a:r>
                <a:r>
                  <a:rPr lang="en-US" dirty="0">
                    <a:solidFill>
                      <a:schemeClr val="accent3">
                        <a:lumMod val="75000"/>
                      </a:schemeClr>
                    </a:solidFill>
                  </a:rPr>
                  <a:t>destruction, there is no pitch-angle scattering</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 y="1063229"/>
                <a:ext cx="4206240" cy="4034790"/>
              </a:xfrm>
              <a:blipFill>
                <a:blip r:embed="rId3"/>
                <a:stretch>
                  <a:fillRect l="-1205" t="-1567" b="-2508"/>
                </a:stretch>
              </a:blipFill>
            </p:spPr>
            <p:txBody>
              <a:bodyPr/>
              <a:lstStyle/>
              <a:p>
                <a:r>
                  <a:rPr lang="en-US">
                    <a:noFill/>
                  </a:rPr>
                  <a:t> </a:t>
                </a:r>
              </a:p>
            </p:txBody>
          </p:sp>
        </mc:Fallback>
      </mc:AlternateContent>
      <p:pic>
        <p:nvPicPr>
          <p:cNvPr id="4" name="Picture 1" descr="../figures/example_traj.png">
            <a:extLst>
              <a:ext uri="{FF2B5EF4-FFF2-40B4-BE49-F238E27FC236}">
                <a16:creationId xmlns:a16="http://schemas.microsoft.com/office/drawing/2014/main" id="{3B6EE0DE-42F3-6620-DD46-41715FA3C245}"/>
              </a:ext>
            </a:extLst>
          </p:cNvPr>
          <p:cNvPicPr>
            <a:picLocks noGrp="1" noChangeAspect="1"/>
          </p:cNvPicPr>
          <p:nvPr/>
        </p:nvPicPr>
        <p:blipFill>
          <a:blip r:embed="rId4"/>
          <a:stretch>
            <a:fillRect/>
          </a:stretch>
        </p:blipFill>
        <p:spPr bwMode="auto">
          <a:xfrm>
            <a:off x="4088555" y="1101807"/>
            <a:ext cx="5055445" cy="3488212"/>
          </a:xfrm>
          <a:prstGeom prst="rect">
            <a:avLst/>
          </a:prstGeom>
          <a:noFill/>
          <a:ln w="9525">
            <a:noFill/>
            <a:headEnd/>
            <a:tailEnd/>
          </a:ln>
        </p:spPr>
      </p:pic>
      <p:sp>
        <p:nvSpPr>
          <p:cNvPr id="5" name="TextBox 3">
            <a:extLst>
              <a:ext uri="{FF2B5EF4-FFF2-40B4-BE49-F238E27FC236}">
                <a16:creationId xmlns:a16="http://schemas.microsoft.com/office/drawing/2014/main" id="{A0811210-2268-5F62-748D-7E8031DA5BDF}"/>
              </a:ext>
            </a:extLst>
          </p:cNvPr>
          <p:cNvSpPr txBox="1"/>
          <p:nvPr/>
        </p:nvSpPr>
        <p:spPr>
          <a:xfrm>
            <a:off x="2825750" y="4775200"/>
            <a:ext cx="8229600" cy="508000"/>
          </a:xfrm>
          <a:prstGeom prst="rect">
            <a:avLst/>
          </a:prstGeom>
          <a:noFill/>
        </p:spPr>
        <p:txBody>
          <a:bodyPr/>
          <a:lstStyle/>
          <a:p>
            <a:pPr marL="0" lvl="0" indent="0" algn="ctr">
              <a:buNone/>
            </a:pPr>
            <a:r>
              <a:rPr dirty="0"/>
              <a:t>Particle trajectories in phase space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848099" cy="871538"/>
          </a:xfrm>
        </p:spPr>
        <p:txBody>
          <a:bodyPr>
            <a:normAutofit fontScale="90000"/>
          </a:bodyPr>
          <a:lstStyle/>
          <a:p>
            <a:pPr marL="0" lvl="0" indent="0">
              <a:buNone/>
            </a:pPr>
            <a:r>
              <a:rPr sz="2000" dirty="0"/>
              <a:t>Destruction of Adiabatic Invariance: Separatrix and Uncertainty Curve</a:t>
            </a:r>
          </a:p>
        </p:txBody>
      </p:sp>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457201" y="1076326"/>
                <a:ext cx="3500270" cy="3518297"/>
              </a:xfrm>
            </p:spPr>
            <p:txBody>
              <a:bodyPr>
                <a:noAutofit/>
              </a:bodyPr>
              <a:lstStyle/>
              <a:p>
                <a:pPr lvl="0"/>
                <a:r>
                  <a:rPr lang="en-US" sz="1600" dirty="0">
                    <a:solidFill>
                      <a:schemeClr val="accent6">
                        <a:lumMod val="75000"/>
                      </a:schemeClr>
                    </a:solidFill>
                  </a:rPr>
                  <a:t>Two distinct types of particle trajectories in </a:t>
                </a:r>
                <a14:m>
                  <m:oMath xmlns:m="http://schemas.openxmlformats.org/officeDocument/2006/math">
                    <m:d>
                      <m:dPr>
                        <m:ctrlPr>
                          <a:rPr lang="ar-AE" sz="1600" i="1">
                            <a:solidFill>
                              <a:schemeClr val="accent6">
                                <a:lumMod val="75000"/>
                              </a:schemeClr>
                            </a:solidFill>
                            <a:latin typeface="Cambria Math" panose="02040503050406030204" pitchFamily="18" charset="0"/>
                          </a:rPr>
                        </m:ctrlPr>
                      </m:dPr>
                      <m:e>
                        <m:r>
                          <a:rPr lang="ar-AE" sz="1600">
                            <a:solidFill>
                              <a:schemeClr val="accent6">
                                <a:lumMod val="75000"/>
                              </a:schemeClr>
                            </a:solidFill>
                            <a:latin typeface="Cambria Math" panose="02040503050406030204" pitchFamily="18" charset="0"/>
                          </a:rPr>
                          <m:t>𝑧</m:t>
                        </m:r>
                        <m:r>
                          <a:rPr lang="ar-AE" sz="1600">
                            <a:solidFill>
                              <a:schemeClr val="accent6">
                                <a:lumMod val="75000"/>
                              </a:schemeClr>
                            </a:solidFill>
                            <a:latin typeface="Cambria Math" panose="02040503050406030204" pitchFamily="18" charset="0"/>
                          </a:rPr>
                          <m:t>,</m:t>
                        </m:r>
                        <m:sSub>
                          <m:sSubPr>
                            <m:ctrlPr>
                              <a:rPr lang="ar-AE" sz="1600" i="1">
                                <a:solidFill>
                                  <a:schemeClr val="accent6">
                                    <a:lumMod val="75000"/>
                                  </a:schemeClr>
                                </a:solidFill>
                                <a:latin typeface="Cambria Math" panose="02040503050406030204" pitchFamily="18" charset="0"/>
                              </a:rPr>
                            </m:ctrlPr>
                          </m:sSubPr>
                          <m:e>
                            <m:r>
                              <a:rPr lang="ar-AE" sz="1600">
                                <a:solidFill>
                                  <a:schemeClr val="accent6">
                                    <a:lumMod val="75000"/>
                                  </a:schemeClr>
                                </a:solidFill>
                                <a:latin typeface="Cambria Math" panose="02040503050406030204" pitchFamily="18" charset="0"/>
                              </a:rPr>
                              <m:t>𝑝</m:t>
                            </m:r>
                          </m:e>
                          <m:sub>
                            <m:r>
                              <a:rPr lang="ar-AE" sz="1600">
                                <a:solidFill>
                                  <a:schemeClr val="accent6">
                                    <a:lumMod val="75000"/>
                                  </a:schemeClr>
                                </a:solidFill>
                                <a:latin typeface="Cambria Math" panose="02040503050406030204" pitchFamily="18" charset="0"/>
                              </a:rPr>
                              <m:t>𝑧</m:t>
                            </m:r>
                          </m:sub>
                        </m:sSub>
                      </m:e>
                    </m:d>
                  </m:oMath>
                </a14:m>
                <a:r>
                  <a:rPr lang="ar-AE" sz="1600" dirty="0">
                    <a:solidFill>
                      <a:schemeClr val="accent6">
                        <a:lumMod val="75000"/>
                      </a:schemeClr>
                    </a:solidFill>
                  </a:rPr>
                  <a:t> </a:t>
                </a:r>
                <a:r>
                  <a:rPr lang="en-US" sz="1600" dirty="0">
                    <a:solidFill>
                      <a:schemeClr val="accent6">
                        <a:lumMod val="75000"/>
                      </a:schemeClr>
                    </a:solidFill>
                  </a:rPr>
                  <a:t>plane separated by a curve called </a:t>
                </a:r>
                <a:r>
                  <a:rPr lang="en-US" sz="1600" b="1" i="1" dirty="0">
                    <a:solidFill>
                      <a:schemeClr val="accent6">
                        <a:lumMod val="75000"/>
                      </a:schemeClr>
                    </a:solidFill>
                  </a:rPr>
                  <a:t>Separatrix</a:t>
                </a:r>
                <a:r>
                  <a:rPr lang="en-US" sz="1600" dirty="0">
                    <a:solidFill>
                      <a:schemeClr val="accent6">
                        <a:lumMod val="75000"/>
                      </a:schemeClr>
                    </a:solidFill>
                  </a:rPr>
                  <a:t>.</a:t>
                </a:r>
              </a:p>
              <a:p>
                <a:pPr lvl="0"/>
                <a:endParaRPr lang="en-US" sz="1600" dirty="0">
                  <a:solidFill>
                    <a:schemeClr val="accent6">
                      <a:lumMod val="75000"/>
                    </a:schemeClr>
                  </a:solidFill>
                </a:endParaRPr>
              </a:p>
              <a:p>
                <a:pPr lvl="0"/>
                <a:r>
                  <a:rPr lang="en-US" sz="1600" dirty="0">
                    <a:solidFill>
                      <a:schemeClr val="accent5">
                        <a:lumMod val="75000"/>
                      </a:schemeClr>
                    </a:solidFill>
                  </a:rPr>
                  <a:t>The separatrix corresponds to a point on a certain curve in the </a:t>
                </a:r>
                <a14:m>
                  <m:oMath xmlns:m="http://schemas.openxmlformats.org/officeDocument/2006/math">
                    <m:d>
                      <m:dPr>
                        <m:ctrlPr>
                          <a:rPr lang="ar-AE" sz="1600" i="1">
                            <a:solidFill>
                              <a:schemeClr val="accent5">
                                <a:lumMod val="75000"/>
                              </a:schemeClr>
                            </a:solidFill>
                            <a:latin typeface="Cambria Math" panose="02040503050406030204" pitchFamily="18" charset="0"/>
                          </a:rPr>
                        </m:ctrlPr>
                      </m:dPr>
                      <m:e>
                        <m:r>
                          <a:rPr lang="ar-AE" sz="1600">
                            <a:solidFill>
                              <a:schemeClr val="accent5">
                                <a:lumMod val="75000"/>
                              </a:schemeClr>
                            </a:solidFill>
                            <a:latin typeface="Cambria Math" panose="02040503050406030204" pitchFamily="18" charset="0"/>
                          </a:rPr>
                          <m:t>𝜅</m:t>
                        </m:r>
                        <m:r>
                          <a:rPr lang="ar-AE" sz="1600">
                            <a:solidFill>
                              <a:schemeClr val="accent5">
                                <a:lumMod val="75000"/>
                              </a:schemeClr>
                            </a:solidFill>
                            <a:latin typeface="Cambria Math" panose="02040503050406030204" pitchFamily="18" charset="0"/>
                          </a:rPr>
                          <m:t>𝑥</m:t>
                        </m:r>
                        <m:r>
                          <a:rPr lang="ar-AE" sz="1600">
                            <a:solidFill>
                              <a:schemeClr val="accent5">
                                <a:lumMod val="75000"/>
                              </a:schemeClr>
                            </a:solidFill>
                            <a:latin typeface="Cambria Math" panose="02040503050406030204" pitchFamily="18" charset="0"/>
                          </a:rPr>
                          <m:t>,</m:t>
                        </m:r>
                        <m:sSub>
                          <m:sSubPr>
                            <m:ctrlPr>
                              <a:rPr lang="ar-AE" sz="1600" i="1">
                                <a:solidFill>
                                  <a:schemeClr val="accent5">
                                    <a:lumMod val="75000"/>
                                  </a:schemeClr>
                                </a:solidFill>
                                <a:latin typeface="Cambria Math" panose="02040503050406030204" pitchFamily="18" charset="0"/>
                              </a:rPr>
                            </m:ctrlPr>
                          </m:sSubPr>
                          <m:e>
                            <m:r>
                              <a:rPr lang="ar-AE" sz="1600">
                                <a:solidFill>
                                  <a:schemeClr val="accent5">
                                    <a:lumMod val="75000"/>
                                  </a:schemeClr>
                                </a:solidFill>
                                <a:latin typeface="Cambria Math" panose="02040503050406030204" pitchFamily="18" charset="0"/>
                              </a:rPr>
                              <m:t>𝑝</m:t>
                            </m:r>
                          </m:e>
                          <m:sub>
                            <m:r>
                              <a:rPr lang="ar-AE" sz="1600">
                                <a:solidFill>
                                  <a:schemeClr val="accent5">
                                    <a:lumMod val="75000"/>
                                  </a:schemeClr>
                                </a:solidFill>
                                <a:latin typeface="Cambria Math" panose="02040503050406030204" pitchFamily="18" charset="0"/>
                              </a:rPr>
                              <m:t>𝑥</m:t>
                            </m:r>
                          </m:sub>
                        </m:sSub>
                      </m:e>
                    </m:d>
                  </m:oMath>
                </a14:m>
                <a:r>
                  <a:rPr lang="ar-AE" sz="1600" dirty="0">
                    <a:solidFill>
                      <a:schemeClr val="accent5">
                        <a:lumMod val="75000"/>
                      </a:schemeClr>
                    </a:solidFill>
                  </a:rPr>
                  <a:t> </a:t>
                </a:r>
                <a:r>
                  <a:rPr lang="en-US" sz="1600" dirty="0">
                    <a:solidFill>
                      <a:schemeClr val="accent5">
                        <a:lumMod val="75000"/>
                      </a:schemeClr>
                    </a:solidFill>
                  </a:rPr>
                  <a:t>plane, called </a:t>
                </a:r>
                <a:r>
                  <a:rPr lang="en-US" sz="1600" b="1" i="1" dirty="0">
                    <a:solidFill>
                      <a:schemeClr val="accent5">
                        <a:lumMod val="75000"/>
                      </a:schemeClr>
                    </a:solidFill>
                  </a:rPr>
                  <a:t>Uncertainty Curve</a:t>
                </a:r>
                <a:r>
                  <a:rPr lang="en-US" sz="1600" dirty="0">
                    <a:solidFill>
                      <a:schemeClr val="accent5">
                        <a:lumMod val="75000"/>
                      </a:schemeClr>
                    </a:solidFill>
                  </a:rPr>
                  <a:t>.</a:t>
                </a:r>
              </a:p>
              <a:p>
                <a:pPr lvl="0"/>
                <a:endParaRPr lang="en-US" sz="1600" dirty="0">
                  <a:solidFill>
                    <a:schemeClr val="accent5">
                      <a:lumMod val="75000"/>
                    </a:schemeClr>
                  </a:solidFill>
                </a:endParaRPr>
              </a:p>
              <a:p>
                <a:pPr marL="0" lvl="0" indent="0">
                  <a:buNone/>
                </a:pPr>
                <a:r>
                  <a:rPr sz="1600" dirty="0">
                    <a:solidFill>
                      <a:schemeClr val="accent4">
                        <a:lumMod val="75000"/>
                      </a:schemeClr>
                    </a:solidFill>
                  </a:rPr>
                  <a:t>Near the separatrix, the instantaneous period of motion increases logarithmically.</a:t>
                </a:r>
                <a:endParaRPr lang="en-US" sz="1600" dirty="0">
                  <a:solidFill>
                    <a:schemeClr val="accent4">
                      <a:lumMod val="75000"/>
                    </a:schemeClr>
                  </a:solidFill>
                </a:endParaRPr>
              </a:p>
              <a:p>
                <a:pPr marL="0" lvl="0" indent="0">
                  <a:buNone/>
                </a:pPr>
                <a:endParaRPr lang="en-US" sz="1600" dirty="0">
                  <a:solidFill>
                    <a:schemeClr val="accent4">
                      <a:lumMod val="75000"/>
                    </a:schemeClr>
                  </a:solidFill>
                </a:endParaRPr>
              </a:p>
              <a:p>
                <a:pPr marL="0" lvl="0" indent="0">
                  <a:buNone/>
                </a:pPr>
                <a:r>
                  <a:rPr sz="1600" dirty="0">
                    <a:solidFill>
                      <a:schemeClr val="accent3">
                        <a:lumMod val="75000"/>
                      </a:schemeClr>
                    </a:solidFill>
                  </a:rPr>
                  <a:t>Particle accumulates a nonvanishing change in the adiabatic invariant</a:t>
                </a:r>
                <a:r>
                  <a:rPr lang="en-US" sz="1600" dirty="0">
                    <a:solidFill>
                      <a:schemeClr val="accent3">
                        <a:lumMod val="75000"/>
                      </a:schemeClr>
                    </a:solidFill>
                  </a:rPr>
                  <a:t>: d</a:t>
                </a:r>
                <a:r>
                  <a:rPr sz="1600" dirty="0">
                    <a:solidFill>
                      <a:schemeClr val="accent3">
                        <a:lumMod val="75000"/>
                      </a:schemeClr>
                    </a:solidFill>
                  </a:rPr>
                  <a:t>ynamical jump</a:t>
                </a:r>
                <a:r>
                  <a:rPr lang="en-US" sz="1600" dirty="0">
                    <a:solidFill>
                      <a:schemeClr val="accent3">
                        <a:lumMod val="75000"/>
                      </a:schemeClr>
                    </a:solidFill>
                  </a:rPr>
                  <a:t> and g</a:t>
                </a:r>
                <a:r>
                  <a:rPr sz="1600" dirty="0">
                    <a:solidFill>
                      <a:schemeClr val="accent3">
                        <a:lumMod val="75000"/>
                      </a:schemeClr>
                    </a:solidFill>
                  </a:rPr>
                  <a:t>eometric jump</a:t>
                </a:r>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457201" y="1076326"/>
                <a:ext cx="3500270" cy="3518297"/>
              </a:xfrm>
              <a:blipFill>
                <a:blip r:embed="rId2"/>
                <a:stretch>
                  <a:fillRect l="-1087" t="-360" r="-1449" b="-16906"/>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2AEB2FDF-E464-CDA0-F76E-5D5358434BA6}"/>
              </a:ext>
            </a:extLst>
          </p:cNvPr>
          <p:cNvPicPr>
            <a:picLocks noChangeAspect="1"/>
          </p:cNvPicPr>
          <p:nvPr/>
        </p:nvPicPr>
        <p:blipFill>
          <a:blip r:embed="rId3"/>
          <a:stretch>
            <a:fillRect/>
          </a:stretch>
        </p:blipFill>
        <p:spPr>
          <a:xfrm>
            <a:off x="6002200" y="2434232"/>
            <a:ext cx="2528998" cy="2433458"/>
          </a:xfrm>
          <a:prstGeom prst="rect">
            <a:avLst/>
          </a:prstGeom>
        </p:spPr>
      </p:pic>
      <p:cxnSp>
        <p:nvCxnSpPr>
          <p:cNvPr id="7" name="Straight Arrow Connector 6">
            <a:extLst>
              <a:ext uri="{FF2B5EF4-FFF2-40B4-BE49-F238E27FC236}">
                <a16:creationId xmlns:a16="http://schemas.microsoft.com/office/drawing/2014/main" id="{2F232F39-E988-3451-A43E-E08DA0912510}"/>
              </a:ext>
            </a:extLst>
          </p:cNvPr>
          <p:cNvCxnSpPr>
            <a:cxnSpLocks/>
            <a:stCxn id="8" idx="3"/>
          </p:cNvCxnSpPr>
          <p:nvPr/>
        </p:nvCxnSpPr>
        <p:spPr>
          <a:xfrm>
            <a:off x="5545186" y="3027651"/>
            <a:ext cx="1162721" cy="4292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8E88BBC-DFCC-2E18-97E9-935EABC06B75}"/>
              </a:ext>
            </a:extLst>
          </p:cNvPr>
          <p:cNvSpPr txBox="1"/>
          <p:nvPr/>
        </p:nvSpPr>
        <p:spPr>
          <a:xfrm>
            <a:off x="4158268" y="2842985"/>
            <a:ext cx="1386918" cy="369332"/>
          </a:xfrm>
          <a:prstGeom prst="rect">
            <a:avLst/>
          </a:prstGeom>
          <a:noFill/>
        </p:spPr>
        <p:txBody>
          <a:bodyPr wrap="none" rtlCol="0">
            <a:spAutoFit/>
          </a:bodyPr>
          <a:lstStyle/>
          <a:p>
            <a:r>
              <a:rPr kumimoji="1" lang="en-US" altLang="zh-CN" dirty="0"/>
              <a:t>One solution</a:t>
            </a:r>
            <a:endParaRPr kumimoji="1" lang="zh-CN" altLang="en-US" dirty="0"/>
          </a:p>
        </p:txBody>
      </p:sp>
      <p:cxnSp>
        <p:nvCxnSpPr>
          <p:cNvPr id="9" name="Straight Arrow Connector 8">
            <a:extLst>
              <a:ext uri="{FF2B5EF4-FFF2-40B4-BE49-F238E27FC236}">
                <a16:creationId xmlns:a16="http://schemas.microsoft.com/office/drawing/2014/main" id="{07F4ED7E-FF66-AD2B-4B23-A88D9E9C1C08}"/>
              </a:ext>
            </a:extLst>
          </p:cNvPr>
          <p:cNvCxnSpPr>
            <a:cxnSpLocks/>
            <a:stCxn id="10" idx="3"/>
          </p:cNvCxnSpPr>
          <p:nvPr/>
        </p:nvCxnSpPr>
        <p:spPr>
          <a:xfrm flipV="1">
            <a:off x="5600605" y="3648807"/>
            <a:ext cx="2519251" cy="7243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C9AC5E9-CA2F-E235-9C1B-AD550611BF22}"/>
              </a:ext>
            </a:extLst>
          </p:cNvPr>
          <p:cNvSpPr txBox="1"/>
          <p:nvPr/>
        </p:nvSpPr>
        <p:spPr>
          <a:xfrm>
            <a:off x="4215867" y="4188526"/>
            <a:ext cx="1384738" cy="369332"/>
          </a:xfrm>
          <a:prstGeom prst="rect">
            <a:avLst/>
          </a:prstGeom>
          <a:noFill/>
        </p:spPr>
        <p:txBody>
          <a:bodyPr wrap="none" rtlCol="0">
            <a:spAutoFit/>
          </a:bodyPr>
          <a:lstStyle/>
          <a:p>
            <a:r>
              <a:rPr kumimoji="1" lang="en-US" altLang="zh-CN" dirty="0"/>
              <a:t>Two solution</a:t>
            </a:r>
            <a:endParaRPr kumimoji="1" lang="zh-CN" altLang="en-US" dirty="0"/>
          </a:p>
        </p:txBody>
      </p:sp>
      <p:pic>
        <p:nvPicPr>
          <p:cNvPr id="11" name="Content Placeholder 21">
            <a:extLst>
              <a:ext uri="{FF2B5EF4-FFF2-40B4-BE49-F238E27FC236}">
                <a16:creationId xmlns:a16="http://schemas.microsoft.com/office/drawing/2014/main" id="{6C34BF79-791D-3ECC-3C02-3B842AC9791D}"/>
              </a:ext>
            </a:extLst>
          </p:cNvPr>
          <p:cNvPicPr>
            <a:picLocks noGrp="1" noChangeAspect="1"/>
          </p:cNvPicPr>
          <p:nvPr>
            <p:ph idx="1"/>
          </p:nvPr>
        </p:nvPicPr>
        <p:blipFill>
          <a:blip r:embed="rId4"/>
          <a:srcRect t="14502" r="-790"/>
          <a:stretch/>
        </p:blipFill>
        <p:spPr>
          <a:xfrm>
            <a:off x="4655244" y="0"/>
            <a:ext cx="4351595" cy="2396490"/>
          </a:xfrm>
          <a:prstGeom prst="rect">
            <a:avLst/>
          </a:prstGeom>
        </p:spPr>
      </p:pic>
      <p:sp>
        <p:nvSpPr>
          <p:cNvPr id="12" name="TextBox 11">
            <a:extLst>
              <a:ext uri="{FF2B5EF4-FFF2-40B4-BE49-F238E27FC236}">
                <a16:creationId xmlns:a16="http://schemas.microsoft.com/office/drawing/2014/main" id="{94686FC9-0292-928D-6E1E-4AEFD0715A56}"/>
              </a:ext>
            </a:extLst>
          </p:cNvPr>
          <p:cNvSpPr txBox="1"/>
          <p:nvPr/>
        </p:nvSpPr>
        <p:spPr>
          <a:xfrm>
            <a:off x="3441859" y="3634561"/>
            <a:ext cx="1857945" cy="369332"/>
          </a:xfrm>
          <a:prstGeom prst="rect">
            <a:avLst/>
          </a:prstGeom>
          <a:noFill/>
        </p:spPr>
        <p:txBody>
          <a:bodyPr wrap="none" rtlCol="0">
            <a:spAutoFit/>
          </a:bodyPr>
          <a:lstStyle/>
          <a:p>
            <a:r>
              <a:rPr kumimoji="1" lang="en-US" altLang="zh-CN" dirty="0">
                <a:solidFill>
                  <a:schemeClr val="accent2"/>
                </a:solidFill>
              </a:rPr>
              <a:t>Uncertainty</a:t>
            </a:r>
            <a:r>
              <a:rPr kumimoji="1" lang="zh-CN" altLang="en-US" dirty="0">
                <a:solidFill>
                  <a:schemeClr val="accent2"/>
                </a:solidFill>
              </a:rPr>
              <a:t> </a:t>
            </a:r>
            <a:r>
              <a:rPr kumimoji="1" lang="en-US" altLang="zh-CN" dirty="0">
                <a:solidFill>
                  <a:schemeClr val="accent2"/>
                </a:solidFill>
              </a:rPr>
              <a:t>curve</a:t>
            </a:r>
            <a:endParaRPr kumimoji="1" lang="zh-CN" altLang="en-US" dirty="0">
              <a:solidFill>
                <a:schemeClr val="accent2"/>
              </a:solidFill>
            </a:endParaRPr>
          </a:p>
        </p:txBody>
      </p:sp>
      <p:cxnSp>
        <p:nvCxnSpPr>
          <p:cNvPr id="13" name="Straight Arrow Connector 12">
            <a:extLst>
              <a:ext uri="{FF2B5EF4-FFF2-40B4-BE49-F238E27FC236}">
                <a16:creationId xmlns:a16="http://schemas.microsoft.com/office/drawing/2014/main" id="{8D32E664-AA6A-AD39-294E-1257D91E30F8}"/>
              </a:ext>
            </a:extLst>
          </p:cNvPr>
          <p:cNvCxnSpPr>
            <a:cxnSpLocks/>
            <a:stCxn id="12" idx="3"/>
          </p:cNvCxnSpPr>
          <p:nvPr/>
        </p:nvCxnSpPr>
        <p:spPr>
          <a:xfrm flipV="1">
            <a:off x="5299804" y="3571089"/>
            <a:ext cx="2035524" cy="24813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94184EB4-D14D-49A6-AF16-5E6D8D2E3EBD}"/>
                  </a:ext>
                </a:extLst>
              </p:cNvPr>
              <p:cNvSpPr txBox="1"/>
              <p:nvPr/>
            </p:nvSpPr>
            <p:spPr>
              <a:xfrm>
                <a:off x="5643505" y="3334808"/>
                <a:ext cx="15789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kumimoji="1" lang="en-US" altLang="zh-CN" i="1" smtClean="0">
                              <a:latin typeface="Cambria Math" panose="02040503050406030204" pitchFamily="18" charset="0"/>
                            </a:rPr>
                          </m:ctrlPr>
                        </m:sSubPr>
                        <m:e>
                          <m:r>
                            <a:rPr kumimoji="1" lang="en-US" altLang="zh-CN" i="1">
                              <a:latin typeface="Cambria Math" panose="02040503050406030204" pitchFamily="18" charset="0"/>
                            </a:rPr>
                            <m:t>𝑝</m:t>
                          </m:r>
                        </m:e>
                        <m:sub>
                          <m:r>
                            <a:rPr kumimoji="1" lang="en-US" altLang="zh-CN" b="0" i="1" smtClean="0">
                              <a:latin typeface="Cambria Math" panose="02040503050406030204" pitchFamily="18" charset="0"/>
                            </a:rPr>
                            <m:t>𝑥</m:t>
                          </m:r>
                        </m:sub>
                      </m:sSub>
                    </m:oMath>
                  </m:oMathPara>
                </a14:m>
                <a:endParaRPr lang="en-US" dirty="0"/>
              </a:p>
            </p:txBody>
          </p:sp>
        </mc:Choice>
        <mc:Fallback xmlns="">
          <p:sp>
            <p:nvSpPr>
              <p:cNvPr id="14" name="TextBox 13">
                <a:extLst>
                  <a:ext uri="{FF2B5EF4-FFF2-40B4-BE49-F238E27FC236}">
                    <a16:creationId xmlns:a16="http://schemas.microsoft.com/office/drawing/2014/main" id="{94184EB4-D14D-49A6-AF16-5E6D8D2E3EBD}"/>
                  </a:ext>
                </a:extLst>
              </p:cNvPr>
              <p:cNvSpPr txBox="1">
                <a:spLocks noRot="1" noChangeAspect="1" noMove="1" noResize="1" noEditPoints="1" noAdjustHandles="1" noChangeArrowheads="1" noChangeShapeType="1" noTextEdit="1"/>
              </p:cNvSpPr>
              <p:nvPr/>
            </p:nvSpPr>
            <p:spPr>
              <a:xfrm>
                <a:off x="5643505" y="3334808"/>
                <a:ext cx="157898" cy="369332"/>
              </a:xfrm>
              <a:prstGeom prst="rect">
                <a:avLst/>
              </a:prstGeom>
              <a:blipFill>
                <a:blip r:embed="rId5"/>
                <a:stretch>
                  <a:fillRect r="-107692"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BFF4AE03-F14A-6C61-5C62-918D8220544F}"/>
                  </a:ext>
                </a:extLst>
              </p:cNvPr>
              <p:cNvSpPr txBox="1"/>
              <p:nvPr/>
            </p:nvSpPr>
            <p:spPr>
              <a:xfrm>
                <a:off x="4494124" y="1434483"/>
                <a:ext cx="15789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kumimoji="1" lang="en-US" altLang="zh-CN" i="1" smtClean="0">
                              <a:latin typeface="Cambria Math" panose="02040503050406030204" pitchFamily="18" charset="0"/>
                            </a:rPr>
                          </m:ctrlPr>
                        </m:sSubPr>
                        <m:e>
                          <m:r>
                            <a:rPr kumimoji="1" lang="en-US" altLang="zh-CN" i="1">
                              <a:latin typeface="Cambria Math" panose="02040503050406030204" pitchFamily="18" charset="0"/>
                            </a:rPr>
                            <m:t>𝑝</m:t>
                          </m:r>
                        </m:e>
                        <m:sub>
                          <m:r>
                            <a:rPr kumimoji="1" lang="en-US" altLang="zh-CN" b="0" i="1" smtClean="0">
                              <a:latin typeface="Cambria Math" panose="02040503050406030204" pitchFamily="18" charset="0"/>
                            </a:rPr>
                            <m:t>𝑧</m:t>
                          </m:r>
                        </m:sub>
                      </m:sSub>
                    </m:oMath>
                  </m:oMathPara>
                </a14:m>
                <a:endParaRPr lang="en-US" dirty="0"/>
              </a:p>
            </p:txBody>
          </p:sp>
        </mc:Choice>
        <mc:Fallback xmlns="">
          <p:sp>
            <p:nvSpPr>
              <p:cNvPr id="15" name="TextBox 14">
                <a:extLst>
                  <a:ext uri="{FF2B5EF4-FFF2-40B4-BE49-F238E27FC236}">
                    <a16:creationId xmlns:a16="http://schemas.microsoft.com/office/drawing/2014/main" id="{BFF4AE03-F14A-6C61-5C62-918D8220544F}"/>
                  </a:ext>
                </a:extLst>
              </p:cNvPr>
              <p:cNvSpPr txBox="1">
                <a:spLocks noRot="1" noChangeAspect="1" noMove="1" noResize="1" noEditPoints="1" noAdjustHandles="1" noChangeArrowheads="1" noChangeShapeType="1" noTextEdit="1"/>
              </p:cNvSpPr>
              <p:nvPr/>
            </p:nvSpPr>
            <p:spPr>
              <a:xfrm>
                <a:off x="4494124" y="1434483"/>
                <a:ext cx="157898" cy="369332"/>
              </a:xfrm>
              <a:prstGeom prst="rect">
                <a:avLst/>
              </a:prstGeom>
              <a:blipFill>
                <a:blip r:embed="rId6"/>
                <a:stretch>
                  <a:fillRect r="-92857" b="-645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C4551490-CF41-3FA5-3431-453F4D3DDBD2}"/>
                  </a:ext>
                </a:extLst>
              </p:cNvPr>
              <p:cNvSpPr txBox="1"/>
              <p:nvPr/>
            </p:nvSpPr>
            <p:spPr>
              <a:xfrm>
                <a:off x="7117987" y="4867674"/>
                <a:ext cx="217341"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kumimoji="1" lang="en-US" altLang="zh-CN" i="1" smtClean="0">
                          <a:latin typeface="Cambria Math" panose="02040503050406030204" pitchFamily="18" charset="0"/>
                          <a:ea typeface="Cambria Math" panose="02040503050406030204" pitchFamily="18" charset="0"/>
                        </a:rPr>
                        <m:t>𝜅</m:t>
                      </m:r>
                      <m:r>
                        <a:rPr kumimoji="1" lang="zh-CN" altLang="en-US" b="0" i="1" smtClean="0">
                          <a:latin typeface="Cambria Math" panose="02040503050406030204" pitchFamily="18" charset="0"/>
                          <a:ea typeface="Cambria Math" panose="02040503050406030204" pitchFamily="18" charset="0"/>
                        </a:rPr>
                        <m:t> </m:t>
                      </m:r>
                      <m:r>
                        <a:rPr kumimoji="1" lang="en-US" altLang="zh-CN" b="0" i="1" smtClean="0">
                          <a:latin typeface="Cambria Math" panose="02040503050406030204" pitchFamily="18" charset="0"/>
                          <a:ea typeface="Cambria Math" panose="02040503050406030204" pitchFamily="18" charset="0"/>
                        </a:rPr>
                        <m:t>𝑥</m:t>
                      </m:r>
                    </m:oMath>
                  </m:oMathPara>
                </a14:m>
                <a:endParaRPr lang="en-US" dirty="0"/>
              </a:p>
            </p:txBody>
          </p:sp>
        </mc:Choice>
        <mc:Fallback xmlns="">
          <p:sp>
            <p:nvSpPr>
              <p:cNvPr id="16" name="TextBox 15">
                <a:extLst>
                  <a:ext uri="{FF2B5EF4-FFF2-40B4-BE49-F238E27FC236}">
                    <a16:creationId xmlns:a16="http://schemas.microsoft.com/office/drawing/2014/main" id="{C4551490-CF41-3FA5-3431-453F4D3DDBD2}"/>
                  </a:ext>
                </a:extLst>
              </p:cNvPr>
              <p:cNvSpPr txBox="1">
                <a:spLocks noRot="1" noChangeAspect="1" noMove="1" noResize="1" noEditPoints="1" noAdjustHandles="1" noChangeArrowheads="1" noChangeShapeType="1" noTextEdit="1"/>
              </p:cNvSpPr>
              <p:nvPr/>
            </p:nvSpPr>
            <p:spPr>
              <a:xfrm>
                <a:off x="7117987" y="4867674"/>
                <a:ext cx="217341" cy="369332"/>
              </a:xfrm>
              <a:prstGeom prst="rect">
                <a:avLst/>
              </a:prstGeom>
              <a:blipFill>
                <a:blip r:embed="rId7"/>
                <a:stretch>
                  <a:fillRect r="-105556" b="-16667"/>
                </a:stretch>
              </a:blipFill>
            </p:spPr>
            <p:txBody>
              <a:bodyPr/>
              <a:lstStyle/>
              <a:p>
                <a:r>
                  <a:rPr lang="en-US">
                    <a:noFill/>
                  </a:rPr>
                  <a:t> </a:t>
                </a:r>
              </a:p>
            </p:txBody>
          </p:sp>
        </mc:Fallback>
      </mc:AlternateContent>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11F6B-C270-2125-AD54-C2F020D20861}"/>
              </a:ext>
            </a:extLst>
          </p:cNvPr>
          <p:cNvSpPr>
            <a:spLocks noGrp="1"/>
          </p:cNvSpPr>
          <p:nvPr>
            <p:ph type="title"/>
          </p:nvPr>
        </p:nvSpPr>
        <p:spPr>
          <a:xfrm>
            <a:off x="4870311" y="-245711"/>
            <a:ext cx="4082143" cy="1230086"/>
          </a:xfrm>
        </p:spPr>
        <p:txBody>
          <a:bodyPr>
            <a:normAutofit/>
          </a:bodyPr>
          <a:lstStyle/>
          <a:p>
            <a:r>
              <a:rPr lang="en-US" sz="2800" b="0" dirty="0"/>
              <a:t>Phase portraits and </a:t>
            </a:r>
            <a:br>
              <a:rPr lang="en-US" sz="2800" b="0" dirty="0"/>
            </a:br>
            <a:r>
              <a:rPr lang="en-US" sz="2800" b="0" dirty="0"/>
              <a:t>Potential energy profiles</a:t>
            </a:r>
          </a:p>
        </p:txBody>
      </p:sp>
      <p:pic>
        <p:nvPicPr>
          <p:cNvPr id="5" name="Content Placeholder 4">
            <a:extLst>
              <a:ext uri="{FF2B5EF4-FFF2-40B4-BE49-F238E27FC236}">
                <a16:creationId xmlns:a16="http://schemas.microsoft.com/office/drawing/2014/main" id="{C8890CFD-6DCF-E4AB-6C5C-F0FC34AED5D9}"/>
              </a:ext>
            </a:extLst>
          </p:cNvPr>
          <p:cNvPicPr>
            <a:picLocks noGrp="1" noChangeAspect="1"/>
          </p:cNvPicPr>
          <p:nvPr>
            <p:ph idx="1"/>
          </p:nvPr>
        </p:nvPicPr>
        <p:blipFill>
          <a:blip r:embed="rId3"/>
          <a:srcRect b="30955"/>
          <a:stretch/>
        </p:blipFill>
        <p:spPr>
          <a:xfrm>
            <a:off x="191546" y="0"/>
            <a:ext cx="4263724" cy="4805464"/>
          </a:xfrm>
          <a:prstGeom prst="rect">
            <a:avLst/>
          </a:prstGeom>
        </p:spPr>
      </p:pic>
      <p:pic>
        <p:nvPicPr>
          <p:cNvPr id="8" name="Content Placeholder 4">
            <a:extLst>
              <a:ext uri="{FF2B5EF4-FFF2-40B4-BE49-F238E27FC236}">
                <a16:creationId xmlns:a16="http://schemas.microsoft.com/office/drawing/2014/main" id="{852A11C0-3411-4859-0AA7-128D35B17B31}"/>
              </a:ext>
            </a:extLst>
          </p:cNvPr>
          <p:cNvPicPr>
            <a:picLocks noChangeAspect="1"/>
          </p:cNvPicPr>
          <p:nvPr/>
        </p:nvPicPr>
        <p:blipFill>
          <a:blip r:embed="rId3"/>
          <a:srcRect t="70862"/>
          <a:stretch/>
        </p:blipFill>
        <p:spPr>
          <a:xfrm>
            <a:off x="4627103" y="2334640"/>
            <a:ext cx="4114820" cy="2733776"/>
          </a:xfrm>
          <a:prstGeom prst="rect">
            <a:avLst/>
          </a:prstGeom>
        </p:spPr>
      </p:pic>
      <mc:AlternateContent xmlns:mc="http://schemas.openxmlformats.org/markup-compatibility/2006" xmlns:a14="http://schemas.microsoft.com/office/drawing/2010/main">
        <mc:Choice Requires="a14">
          <p:sp>
            <p:nvSpPr>
              <p:cNvPr id="11" name="Content Placeholder 2">
                <a:extLst>
                  <a:ext uri="{FF2B5EF4-FFF2-40B4-BE49-F238E27FC236}">
                    <a16:creationId xmlns:a16="http://schemas.microsoft.com/office/drawing/2014/main" id="{7581DC6D-7BF2-E86A-7F95-6807FEA0BA70}"/>
                  </a:ext>
                </a:extLst>
              </p:cNvPr>
              <p:cNvSpPr txBox="1">
                <a:spLocks/>
              </p:cNvSpPr>
              <p:nvPr/>
            </p:nvSpPr>
            <p:spPr>
              <a:xfrm>
                <a:off x="1759822" y="5454898"/>
                <a:ext cx="8229600" cy="3394472"/>
              </a:xfrm>
              <a:prstGeom prst="rect">
                <a:avLst/>
              </a:prstGeom>
            </p:spPr>
            <p:txBody>
              <a:bodyPr vert="horz" lIns="91440" tIns="45720" rIns="91440" bIns="45720" rtlCol="0">
                <a:normAutofit lnSpcReduction="10000"/>
              </a:bodyPr>
              <a:lst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a:buFont typeface="Arial"/>
                  <a:buAutoNum type="alphaLcParenBoth"/>
                </a:pPr>
                <a:r>
                  <a:rPr lang="en-US" dirty="0"/>
                  <a:t>Phase portraits of the Hamiltonian in the plane of </a:t>
                </a:r>
                <a14:m>
                  <m:oMath xmlns:m="http://schemas.openxmlformats.org/officeDocument/2006/math">
                    <m:d>
                      <m:dPr>
                        <m:ctrlPr>
                          <a:rPr lang="ar-AE" i="1">
                            <a:latin typeface="Cambria Math" panose="02040503050406030204" pitchFamily="18" charset="0"/>
                          </a:rPr>
                        </m:ctrlPr>
                      </m:dPr>
                      <m:e>
                        <m:r>
                          <a:rPr lang="ar-AE">
                            <a:latin typeface="Cambria Math" panose="02040503050406030204" pitchFamily="18" charset="0"/>
                          </a:rPr>
                          <m:t>𝑧</m:t>
                        </m:r>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𝑧</m:t>
                            </m:r>
                          </m:sub>
                        </m:sSub>
                      </m:e>
                    </m:d>
                  </m:oMath>
                </a14:m>
                <a:r>
                  <a:rPr lang="ar-AE" dirty="0"/>
                  <a:t> </a:t>
                </a:r>
                <a:r>
                  <a:rPr lang="en-US" dirty="0"/>
                  <a:t>at fixed </a:t>
                </a:r>
                <a14:m>
                  <m:oMath xmlns:m="http://schemas.openxmlformats.org/officeDocument/2006/math">
                    <m:d>
                      <m:dPr>
                        <m:ctrlPr>
                          <a:rPr lang="ar-AE" i="1">
                            <a:latin typeface="Cambria Math" panose="02040503050406030204" pitchFamily="18" charset="0"/>
                          </a:rPr>
                        </m:ctrlPr>
                      </m:dPr>
                      <m:e>
                        <m:r>
                          <a:rPr lang="ar-AE">
                            <a:latin typeface="Cambria Math" panose="02040503050406030204" pitchFamily="18" charset="0"/>
                          </a:rPr>
                          <m:t>𝜅</m:t>
                        </m:r>
                        <m:r>
                          <a:rPr lang="ar-AE">
                            <a:latin typeface="Cambria Math" panose="02040503050406030204" pitchFamily="18" charset="0"/>
                          </a:rPr>
                          <m:t>𝑥</m:t>
                        </m:r>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e>
                    </m:d>
                  </m:oMath>
                </a14:m>
                <a:r>
                  <a:rPr lang="ar-AE" dirty="0"/>
                  <a:t> </a:t>
                </a:r>
                <a:r>
                  <a:rPr lang="en-US" dirty="0"/>
                  <a:t>for </a:t>
                </a:r>
                <a14:m>
                  <m:oMath xmlns:m="http://schemas.openxmlformats.org/officeDocument/2006/math">
                    <m:r>
                      <a:rPr lang="en-US">
                        <a:latin typeface="Cambria Math" panose="02040503050406030204" pitchFamily="18" charset="0"/>
                      </a:rPr>
                      <m:t>𝛽</m:t>
                    </m:r>
                    <m:r>
                      <a:rPr lang="en-US">
                        <a:latin typeface="Cambria Math" panose="02040503050406030204" pitchFamily="18" charset="0"/>
                      </a:rPr>
                      <m:t>=1</m:t>
                    </m:r>
                  </m:oMath>
                </a14:m>
                <a:r>
                  <a:rPr lang="en-US" dirty="0"/>
                  <a:t>. Each curve corresponds to a specific </a:t>
                </a:r>
                <a14:m>
                  <m:oMath xmlns:m="http://schemas.openxmlformats.org/officeDocument/2006/math">
                    <m:r>
                      <a:rPr lang="en-US">
                        <a:latin typeface="Cambria Math" panose="02040503050406030204" pitchFamily="18" charset="0"/>
                      </a:rPr>
                      <m:t>𝐻</m:t>
                    </m:r>
                  </m:oMath>
                </a14:m>
                <a:r>
                  <a:rPr lang="en-US" dirty="0"/>
                  <a:t>, indicated on the plots. The left panel corresponds to </a:t>
                </a:r>
                <a14:m>
                  <m:oMath xmlns:m="http://schemas.openxmlformats.org/officeDocument/2006/math">
                    <m:r>
                      <a:rPr lang="en-US">
                        <a:latin typeface="Cambria Math" panose="02040503050406030204" pitchFamily="18" charset="0"/>
                      </a:rPr>
                      <m:t>𝜅</m:t>
                    </m:r>
                    <m:r>
                      <a:rPr lang="en-US">
                        <a:latin typeface="Cambria Math" panose="02040503050406030204" pitchFamily="18" charset="0"/>
                      </a:rPr>
                      <m:t>𝑥</m:t>
                    </m:r>
                    <m:r>
                      <a:rPr lang="en-US">
                        <a:latin typeface="Cambria Math" panose="02040503050406030204" pitchFamily="18" charset="0"/>
                      </a:rPr>
                      <m:t>=4</m:t>
                    </m:r>
                  </m:oMath>
                </a14:m>
                <a:r>
                  <a:rPr lang="en-US" dirty="0"/>
                  <a:t>,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r>
                      <a:rPr lang="ar-AE">
                        <a:latin typeface="Cambria Math" panose="02040503050406030204" pitchFamily="18" charset="0"/>
                      </a:rPr>
                      <m:t>=1</m:t>
                    </m:r>
                  </m:oMath>
                </a14:m>
                <a:r>
                  <a:rPr lang="ar-AE" dirty="0"/>
                  <a:t>, </a:t>
                </a:r>
                <a:r>
                  <a:rPr lang="en-US" dirty="0"/>
                  <a:t>while the right panel corresponds to </a:t>
                </a:r>
                <a14:m>
                  <m:oMath xmlns:m="http://schemas.openxmlformats.org/officeDocument/2006/math">
                    <m:r>
                      <a:rPr lang="en-US">
                        <a:latin typeface="Cambria Math" panose="02040503050406030204" pitchFamily="18" charset="0"/>
                      </a:rPr>
                      <m:t>𝜅</m:t>
                    </m:r>
                    <m:r>
                      <a:rPr lang="en-US">
                        <a:latin typeface="Cambria Math" panose="02040503050406030204" pitchFamily="18" charset="0"/>
                      </a:rPr>
                      <m:t>𝑥</m:t>
                    </m:r>
                    <m:r>
                      <a:rPr lang="en-US">
                        <a:latin typeface="Cambria Math" panose="02040503050406030204" pitchFamily="18" charset="0"/>
                      </a:rPr>
                      <m:t>=0</m:t>
                    </m:r>
                  </m:oMath>
                </a14:m>
                <a:r>
                  <a:rPr lang="en-US" dirty="0"/>
                  <a:t>,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r>
                      <a:rPr lang="ar-AE">
                        <a:latin typeface="Cambria Math" panose="02040503050406030204" pitchFamily="18" charset="0"/>
                      </a:rPr>
                      <m:t>=0.5</m:t>
                    </m:r>
                  </m:oMath>
                </a14:m>
                <a:r>
                  <a:rPr lang="ar-AE" dirty="0"/>
                  <a:t>. (</a:t>
                </a:r>
                <a:r>
                  <a:rPr lang="en-US" dirty="0"/>
                  <a:t>b) Phase plane of the Hamiltonian in the </a:t>
                </a:r>
                <a14:m>
                  <m:oMath xmlns:m="http://schemas.openxmlformats.org/officeDocument/2006/math">
                    <m:d>
                      <m:dPr>
                        <m:ctrlPr>
                          <a:rPr lang="ar-AE" i="1">
                            <a:latin typeface="Cambria Math" panose="02040503050406030204" pitchFamily="18" charset="0"/>
                          </a:rPr>
                        </m:ctrlPr>
                      </m:dPr>
                      <m:e>
                        <m:r>
                          <a:rPr lang="ar-AE">
                            <a:latin typeface="Cambria Math" panose="02040503050406030204" pitchFamily="18" charset="0"/>
                          </a:rPr>
                          <m:t>𝜅</m:t>
                        </m:r>
                        <m:r>
                          <a:rPr lang="ar-AE">
                            <a:latin typeface="Cambria Math" panose="02040503050406030204" pitchFamily="18" charset="0"/>
                          </a:rPr>
                          <m:t>𝑥</m:t>
                        </m:r>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e>
                    </m:d>
                  </m:oMath>
                </a14:m>
                <a:r>
                  <a:rPr lang="ar-AE" dirty="0"/>
                  <a:t> </a:t>
                </a:r>
                <a:r>
                  <a:rPr lang="en-US" dirty="0"/>
                  <a:t>space. The red line represents the uncertainty curve and the blue line delineates the boundary encompassing all possible phase points. (c) Potential energy profiles defined by </a:t>
                </a:r>
                <a14:m>
                  <m:oMath xmlns:m="http://schemas.openxmlformats.org/officeDocument/2006/math">
                    <m:r>
                      <a:rPr lang="en-US">
                        <a:latin typeface="Cambria Math" panose="02040503050406030204" pitchFamily="18" charset="0"/>
                      </a:rPr>
                      <m:t>𝑈</m:t>
                    </m:r>
                    <m:d>
                      <m:dPr>
                        <m:ctrlPr>
                          <a:rPr lang="ar-AE" i="1">
                            <a:latin typeface="Cambria Math" panose="02040503050406030204" pitchFamily="18" charset="0"/>
                          </a:rPr>
                        </m:ctrlPr>
                      </m:dPr>
                      <m:e>
                        <m:r>
                          <a:rPr lang="ar-AE">
                            <a:latin typeface="Cambria Math" panose="02040503050406030204" pitchFamily="18" charset="0"/>
                          </a:rPr>
                          <m:t>𝑧</m:t>
                        </m:r>
                      </m:e>
                    </m:d>
                    <m:r>
                      <a:rPr lang="ar-AE">
                        <a:latin typeface="Cambria Math" panose="02040503050406030204" pitchFamily="18" charset="0"/>
                      </a:rPr>
                      <m:t>=</m:t>
                    </m:r>
                    <m:r>
                      <a:rPr lang="ar-AE">
                        <a:latin typeface="Cambria Math" panose="02040503050406030204" pitchFamily="18" charset="0"/>
                      </a:rPr>
                      <m:t>𝐻</m:t>
                    </m:r>
                    <m:r>
                      <a:rPr lang="ar-AE">
                        <a:latin typeface="Cambria Math" panose="02040503050406030204" pitchFamily="18" charset="0"/>
                      </a:rPr>
                      <m:t>−</m:t>
                    </m:r>
                    <m:sSubSup>
                      <m:sSubSupPr>
                        <m:ctrlPr>
                          <a:rPr lang="ar-AE" i="1">
                            <a:latin typeface="Cambria Math" panose="02040503050406030204" pitchFamily="18" charset="0"/>
                          </a:rPr>
                        </m:ctrlPr>
                      </m:sSubSupPr>
                      <m:e>
                        <m:r>
                          <a:rPr lang="ar-AE">
                            <a:latin typeface="Cambria Math" panose="02040503050406030204" pitchFamily="18" charset="0"/>
                          </a:rPr>
                          <m:t>𝑝</m:t>
                        </m:r>
                      </m:e>
                      <m:sub>
                        <m:r>
                          <a:rPr lang="ar-AE">
                            <a:latin typeface="Cambria Math" panose="02040503050406030204" pitchFamily="18" charset="0"/>
                          </a:rPr>
                          <m:t>𝑧</m:t>
                        </m:r>
                      </m:sub>
                      <m:sup>
                        <m:r>
                          <a:rPr lang="ar-AE">
                            <a:latin typeface="Cambria Math" panose="02040503050406030204" pitchFamily="18" charset="0"/>
                          </a:rPr>
                          <m:t>2</m:t>
                        </m:r>
                      </m:sup>
                    </m:sSubSup>
                    <m:r>
                      <a:rPr lang="ar-AE">
                        <a:latin typeface="Cambria Math" panose="02040503050406030204" pitchFamily="18" charset="0"/>
                      </a:rPr>
                      <m:t>/2</m:t>
                    </m:r>
                  </m:oMath>
                </a14:m>
                <a:r>
                  <a:rPr lang="ar-AE" dirty="0"/>
                  <a:t> </a:t>
                </a:r>
                <a:r>
                  <a:rPr lang="en-US" dirty="0"/>
                  <a:t>at different locations in the </a:t>
                </a:r>
                <a14:m>
                  <m:oMath xmlns:m="http://schemas.openxmlformats.org/officeDocument/2006/math">
                    <m:d>
                      <m:dPr>
                        <m:ctrlPr>
                          <a:rPr lang="ar-AE" i="1">
                            <a:latin typeface="Cambria Math" panose="02040503050406030204" pitchFamily="18" charset="0"/>
                          </a:rPr>
                        </m:ctrlPr>
                      </m:dPr>
                      <m:e>
                        <m:r>
                          <a:rPr lang="ar-AE">
                            <a:latin typeface="Cambria Math" panose="02040503050406030204" pitchFamily="18" charset="0"/>
                          </a:rPr>
                          <m:t>𝜅</m:t>
                        </m:r>
                        <m:r>
                          <a:rPr lang="ar-AE">
                            <a:latin typeface="Cambria Math" panose="02040503050406030204" pitchFamily="18" charset="0"/>
                          </a:rPr>
                          <m:t>𝑥</m:t>
                        </m:r>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e>
                    </m:d>
                  </m:oMath>
                </a14:m>
                <a:r>
                  <a:rPr lang="ar-AE" dirty="0"/>
                  <a:t> </a:t>
                </a:r>
                <a:r>
                  <a:rPr lang="en-US" dirty="0"/>
                  <a:t>place, corresponding to the labeled positions (#) in panel (b).</a:t>
                </a:r>
              </a:p>
            </p:txBody>
          </p:sp>
        </mc:Choice>
        <mc:Fallback xmlns="">
          <p:sp>
            <p:nvSpPr>
              <p:cNvPr id="11" name="Content Placeholder 2">
                <a:extLst>
                  <a:ext uri="{FF2B5EF4-FFF2-40B4-BE49-F238E27FC236}">
                    <a16:creationId xmlns:a16="http://schemas.microsoft.com/office/drawing/2014/main" id="{7581DC6D-7BF2-E86A-7F95-6807FEA0BA70}"/>
                  </a:ext>
                </a:extLst>
              </p:cNvPr>
              <p:cNvSpPr txBox="1">
                <a:spLocks noRot="1" noChangeAspect="1" noMove="1" noResize="1" noEditPoints="1" noAdjustHandles="1" noChangeArrowheads="1" noChangeShapeType="1" noTextEdit="1"/>
              </p:cNvSpPr>
              <p:nvPr/>
            </p:nvSpPr>
            <p:spPr>
              <a:xfrm>
                <a:off x="1759822" y="5454898"/>
                <a:ext cx="8229600" cy="3394472"/>
              </a:xfrm>
              <a:prstGeom prst="rect">
                <a:avLst/>
              </a:prstGeom>
              <a:blipFill>
                <a:blip r:embed="rId4"/>
                <a:stretch>
                  <a:fillRect l="-1079" t="-2612" r="-154" b="-410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0B7381B2-485D-976A-805A-6DE99E04885B}"/>
                  </a:ext>
                </a:extLst>
              </p:cNvPr>
              <p:cNvSpPr txBox="1"/>
              <p:nvPr/>
            </p:nvSpPr>
            <p:spPr>
              <a:xfrm>
                <a:off x="4455270" y="1946573"/>
                <a:ext cx="5001984"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mtClean="0">
                          <a:latin typeface="Cambria Math" panose="02040503050406030204" pitchFamily="18" charset="0"/>
                        </a:rPr>
                        <m:t>𝑈</m:t>
                      </m:r>
                      <m:d>
                        <m:dPr>
                          <m:ctrlPr>
                            <a:rPr lang="ar-AE" i="1">
                              <a:latin typeface="Cambria Math" panose="02040503050406030204" pitchFamily="18" charset="0"/>
                            </a:rPr>
                          </m:ctrlPr>
                        </m:dPr>
                        <m:e>
                          <m:r>
                            <a:rPr lang="ar-AE">
                              <a:latin typeface="Cambria Math" panose="02040503050406030204" pitchFamily="18" charset="0"/>
                            </a:rPr>
                            <m:t>𝑧</m:t>
                          </m:r>
                        </m:e>
                      </m:d>
                      <m:r>
                        <a:rPr lang="ar-AE">
                          <a:latin typeface="Cambria Math" panose="02040503050406030204" pitchFamily="18" charset="0"/>
                        </a:rPr>
                        <m:t>=</m:t>
                      </m:r>
                      <m:r>
                        <a:rPr lang="ar-AE">
                          <a:latin typeface="Cambria Math" panose="02040503050406030204" pitchFamily="18" charset="0"/>
                        </a:rPr>
                        <m:t>𝐻</m:t>
                      </m:r>
                      <m:r>
                        <a:rPr lang="ar-AE">
                          <a:latin typeface="Cambria Math" panose="02040503050406030204" pitchFamily="18" charset="0"/>
                        </a:rPr>
                        <m:t>−</m:t>
                      </m:r>
                      <m:sSubSup>
                        <m:sSubSupPr>
                          <m:ctrlPr>
                            <a:rPr lang="ar-AE" i="1">
                              <a:latin typeface="Cambria Math" panose="02040503050406030204" pitchFamily="18" charset="0"/>
                            </a:rPr>
                          </m:ctrlPr>
                        </m:sSubSupPr>
                        <m:e>
                          <m:r>
                            <a:rPr lang="ar-AE">
                              <a:latin typeface="Cambria Math" panose="02040503050406030204" pitchFamily="18" charset="0"/>
                            </a:rPr>
                            <m:t>𝑝</m:t>
                          </m:r>
                        </m:e>
                        <m:sub>
                          <m:r>
                            <a:rPr lang="ar-AE">
                              <a:latin typeface="Cambria Math" panose="02040503050406030204" pitchFamily="18" charset="0"/>
                            </a:rPr>
                            <m:t>𝑧</m:t>
                          </m:r>
                        </m:sub>
                        <m:sup>
                          <m:r>
                            <a:rPr lang="ar-AE">
                              <a:latin typeface="Cambria Math" panose="02040503050406030204" pitchFamily="18" charset="0"/>
                            </a:rPr>
                            <m:t>2</m:t>
                          </m:r>
                        </m:sup>
                      </m:sSubSup>
                      <m:r>
                        <a:rPr lang="ar-AE">
                          <a:latin typeface="Cambria Math" panose="02040503050406030204" pitchFamily="18" charset="0"/>
                        </a:rPr>
                        <m:t>/2</m:t>
                      </m:r>
                    </m:oMath>
                  </m:oMathPara>
                </a14:m>
                <a:endParaRPr lang="en-US" dirty="0"/>
              </a:p>
            </p:txBody>
          </p:sp>
        </mc:Choice>
        <mc:Fallback xmlns="">
          <p:sp>
            <p:nvSpPr>
              <p:cNvPr id="13" name="TextBox 12">
                <a:extLst>
                  <a:ext uri="{FF2B5EF4-FFF2-40B4-BE49-F238E27FC236}">
                    <a16:creationId xmlns:a16="http://schemas.microsoft.com/office/drawing/2014/main" id="{0B7381B2-485D-976A-805A-6DE99E04885B}"/>
                  </a:ext>
                </a:extLst>
              </p:cNvPr>
              <p:cNvSpPr txBox="1">
                <a:spLocks noRot="1" noChangeAspect="1" noMove="1" noResize="1" noEditPoints="1" noAdjustHandles="1" noChangeArrowheads="1" noChangeShapeType="1" noTextEdit="1"/>
              </p:cNvSpPr>
              <p:nvPr/>
            </p:nvSpPr>
            <p:spPr>
              <a:xfrm>
                <a:off x="4455270" y="1946573"/>
                <a:ext cx="5001984" cy="369332"/>
              </a:xfrm>
              <a:prstGeom prst="rect">
                <a:avLst/>
              </a:prstGeom>
              <a:blipFill>
                <a:blip r:embed="rId5"/>
                <a:stretch>
                  <a:fillRect b="-13333"/>
                </a:stretch>
              </a:blipFill>
            </p:spPr>
            <p:txBody>
              <a:bodyPr/>
              <a:lstStyle/>
              <a:p>
                <a:r>
                  <a:rPr lang="en-US">
                    <a:noFill/>
                  </a:rPr>
                  <a:t> </a:t>
                </a:r>
              </a:p>
            </p:txBody>
          </p:sp>
        </mc:Fallback>
      </mc:AlternateContent>
    </p:spTree>
    <p:extLst>
      <p:ext uri="{BB962C8B-B14F-4D97-AF65-F5344CB8AC3E}">
        <p14:creationId xmlns:p14="http://schemas.microsoft.com/office/powerpoint/2010/main" val="8403119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ormAutofit fontScale="90000"/>
          </a:bodyPr>
          <a:lstStyle/>
          <a:p>
            <a:pPr marL="0" lvl="0" indent="0">
              <a:buNone/>
            </a:pPr>
            <a:r>
              <a:rPr sz="3200" dirty="0"/>
              <a:t>Uncertainty curve</a:t>
            </a:r>
          </a:p>
        </p:txBody>
      </p:sp>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457201" y="1076326"/>
                <a:ext cx="3008313" cy="3800474"/>
              </a:xfrm>
            </p:spPr>
            <p:txBody>
              <a:bodyPr>
                <a:normAutofit/>
              </a:bodyPr>
              <a:lstStyle/>
              <a:p>
                <a:r>
                  <a:rPr lang="en-US" sz="1600" dirty="0">
                    <a:solidFill>
                      <a:schemeClr val="accent6">
                        <a:lumMod val="75000"/>
                      </a:schemeClr>
                    </a:solidFill>
                  </a:rPr>
                  <a:t>The length of uncertainty curve, </a:t>
                </a:r>
                <a14:m>
                  <m:oMath xmlns:m="http://schemas.openxmlformats.org/officeDocument/2006/math">
                    <m:sSub>
                      <m:sSubPr>
                        <m:ctrlPr>
                          <a:rPr lang="en-US" sz="1600" i="1">
                            <a:solidFill>
                              <a:schemeClr val="accent6">
                                <a:lumMod val="75000"/>
                              </a:schemeClr>
                            </a:solidFill>
                            <a:latin typeface="Cambria Math" panose="02040503050406030204" pitchFamily="18" charset="0"/>
                          </a:rPr>
                        </m:ctrlPr>
                      </m:sSubPr>
                      <m:e>
                        <m:r>
                          <a:rPr lang="en-US" sz="1600">
                            <a:solidFill>
                              <a:schemeClr val="accent6">
                                <a:lumMod val="75000"/>
                              </a:schemeClr>
                            </a:solidFill>
                            <a:latin typeface="Cambria Math" panose="02040503050406030204" pitchFamily="18" charset="0"/>
                          </a:rPr>
                          <m:t>𝐿</m:t>
                        </m:r>
                      </m:e>
                      <m:sub>
                        <m:r>
                          <m:rPr>
                            <m:nor/>
                          </m:rPr>
                          <a:rPr lang="en-US" sz="1600">
                            <a:solidFill>
                              <a:schemeClr val="accent6">
                                <a:lumMod val="75000"/>
                              </a:schemeClr>
                            </a:solidFill>
                          </a:rPr>
                          <m:t>uc</m:t>
                        </m:r>
                      </m:sub>
                    </m:sSub>
                    <m:r>
                      <a:rPr lang="en-US" sz="1600">
                        <a:solidFill>
                          <a:schemeClr val="accent6">
                            <a:lumMod val="75000"/>
                          </a:schemeClr>
                        </a:solidFill>
                        <a:latin typeface="Cambria Math" panose="02040503050406030204" pitchFamily="18" charset="0"/>
                      </a:rPr>
                      <m:t>/</m:t>
                    </m:r>
                    <m:rad>
                      <m:radPr>
                        <m:degHide m:val="on"/>
                        <m:ctrlPr>
                          <a:rPr lang="en-US" sz="1600" i="1">
                            <a:solidFill>
                              <a:schemeClr val="accent6">
                                <a:lumMod val="75000"/>
                              </a:schemeClr>
                            </a:solidFill>
                            <a:latin typeface="Cambria Math" panose="02040503050406030204" pitchFamily="18" charset="0"/>
                          </a:rPr>
                        </m:ctrlPr>
                      </m:radPr>
                      <m:deg/>
                      <m:e>
                        <m:r>
                          <a:rPr lang="en-US" sz="1600">
                            <a:solidFill>
                              <a:schemeClr val="accent6">
                                <a:lumMod val="75000"/>
                              </a:schemeClr>
                            </a:solidFill>
                            <a:latin typeface="Cambria Math" panose="02040503050406030204" pitchFamily="18" charset="0"/>
                          </a:rPr>
                          <m:t>𝐻</m:t>
                        </m:r>
                      </m:e>
                    </m:rad>
                  </m:oMath>
                </a14:m>
                <a:r>
                  <a:rPr lang="en-US" sz="1600" dirty="0">
                    <a:solidFill>
                      <a:schemeClr val="accent6">
                        <a:lumMod val="75000"/>
                      </a:schemeClr>
                    </a:solidFill>
                  </a:rPr>
                  <a:t>, is a good estimate of a phase space volume filled by trajectories experiencing strong scattering.</a:t>
                </a:r>
              </a:p>
              <a:p>
                <a:endParaRPr lang="en-US" sz="1600" dirty="0"/>
              </a:p>
              <a:p>
                <a:r>
                  <a:rPr lang="en-US" sz="1600" dirty="0">
                    <a:solidFill>
                      <a:schemeClr val="accent5">
                        <a:lumMod val="75000"/>
                      </a:schemeClr>
                    </a:solidFill>
                  </a:rPr>
                  <a:t>This length increases with </a:t>
                </a:r>
                <a14:m>
                  <m:oMath xmlns:m="http://schemas.openxmlformats.org/officeDocument/2006/math">
                    <m:r>
                      <a:rPr lang="en-US" sz="1600">
                        <a:solidFill>
                          <a:schemeClr val="accent5">
                            <a:lumMod val="75000"/>
                          </a:schemeClr>
                        </a:solidFill>
                        <a:latin typeface="Cambria Math" panose="02040503050406030204" pitchFamily="18" charset="0"/>
                      </a:rPr>
                      <m:t>𝛽</m:t>
                    </m:r>
                  </m:oMath>
                </a14:m>
                <a:r>
                  <a:rPr lang="en-US" sz="1600" dirty="0">
                    <a:solidFill>
                      <a:schemeClr val="accent5">
                        <a:lumMod val="75000"/>
                      </a:schemeClr>
                    </a:solidFill>
                  </a:rPr>
                  <a:t> (for fixed </a:t>
                </a:r>
                <a14:m>
                  <m:oMath xmlns:m="http://schemas.openxmlformats.org/officeDocument/2006/math">
                    <m:r>
                      <a:rPr lang="en-US" sz="1600">
                        <a:solidFill>
                          <a:schemeClr val="accent5">
                            <a:lumMod val="75000"/>
                          </a:schemeClr>
                        </a:solidFill>
                        <a:latin typeface="Cambria Math" panose="02040503050406030204" pitchFamily="18" charset="0"/>
                      </a:rPr>
                      <m:t>𝐻</m:t>
                    </m:r>
                  </m:oMath>
                </a14:m>
                <a:r>
                  <a:rPr lang="en-US" sz="1600" dirty="0">
                    <a:solidFill>
                      <a:schemeClr val="accent5">
                        <a:lumMod val="75000"/>
                      </a:schemeClr>
                    </a:solidFill>
                  </a:rPr>
                  <a:t>) and with </a:t>
                </a:r>
                <a14:m>
                  <m:oMath xmlns:m="http://schemas.openxmlformats.org/officeDocument/2006/math">
                    <m:r>
                      <a:rPr lang="en-US" sz="1600">
                        <a:solidFill>
                          <a:schemeClr val="accent5">
                            <a:lumMod val="75000"/>
                          </a:schemeClr>
                        </a:solidFill>
                        <a:latin typeface="Cambria Math" panose="02040503050406030204" pitchFamily="18" charset="0"/>
                      </a:rPr>
                      <m:t>𝐻</m:t>
                    </m:r>
                  </m:oMath>
                </a14:m>
                <a:r>
                  <a:rPr lang="en-US" sz="1600" dirty="0">
                    <a:solidFill>
                      <a:schemeClr val="accent5">
                        <a:lumMod val="75000"/>
                      </a:schemeClr>
                    </a:solidFill>
                  </a:rPr>
                  <a:t> (for fixed </a:t>
                </a:r>
                <a14:m>
                  <m:oMath xmlns:m="http://schemas.openxmlformats.org/officeDocument/2006/math">
                    <m:r>
                      <a:rPr lang="en-US" sz="1600">
                        <a:solidFill>
                          <a:schemeClr val="accent5">
                            <a:lumMod val="75000"/>
                          </a:schemeClr>
                        </a:solidFill>
                        <a:latin typeface="Cambria Math" panose="02040503050406030204" pitchFamily="18" charset="0"/>
                      </a:rPr>
                      <m:t>𝛽</m:t>
                    </m:r>
                  </m:oMath>
                </a14:m>
                <a:r>
                  <a:rPr lang="en-US" sz="1600" dirty="0">
                    <a:solidFill>
                      <a:schemeClr val="accent5">
                        <a:lumMod val="75000"/>
                      </a:schemeClr>
                    </a:solidFill>
                  </a:rPr>
                  <a:t>). </a:t>
                </a:r>
              </a:p>
              <a:p>
                <a:endParaRPr lang="en-US" sz="1600" dirty="0"/>
              </a:p>
              <a:p>
                <a:r>
                  <a:rPr lang="en-US" sz="1600" dirty="0">
                    <a:solidFill>
                      <a:schemeClr val="accent4">
                        <a:lumMod val="75000"/>
                      </a:schemeClr>
                    </a:solidFill>
                  </a:rPr>
                  <a:t>Thus, the scattering probability is higher for larger magnetic field rotation angles and for large particle energy.</a:t>
                </a:r>
                <a:endParaRPr lang="en-US" sz="3600" dirty="0">
                  <a:solidFill>
                    <a:schemeClr val="accent4">
                      <a:lumMod val="75000"/>
                    </a:schemeClr>
                  </a:solidFill>
                  <a:effectLst/>
                </a:endParaRPr>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457201" y="1076326"/>
                <a:ext cx="3008313" cy="3800474"/>
              </a:xfrm>
              <a:blipFill>
                <a:blip r:embed="rId2"/>
                <a:stretch>
                  <a:fillRect l="-1266" t="-333"/>
                </a:stretch>
              </a:blipFill>
            </p:spPr>
            <p:txBody>
              <a:bodyPr/>
              <a:lstStyle/>
              <a:p>
                <a:r>
                  <a:rPr lang="en-US">
                    <a:noFill/>
                  </a:rPr>
                  <a:t> </a:t>
                </a:r>
              </a:p>
            </p:txBody>
          </p:sp>
        </mc:Fallback>
      </mc:AlternateContent>
      <p:pic>
        <p:nvPicPr>
          <p:cNvPr id="3" name="Picture 1" descr="../figures/UCLength.svg"/>
          <p:cNvPicPr>
            <a:picLocks noGrp="1" noChangeAspect="1"/>
          </p:cNvPicPr>
          <p:nvPr/>
        </p:nvPicPr>
        <p:blipFill>
          <a:blip r:embed="rId3">
            <a:extLst>
              <a:ext uri="{96DAC541-7B7A-43D3-8B79-37D633B846F1}">
                <asvg:svgBlip xmlns:asvg="http://schemas.microsoft.com/office/drawing/2016/SVG/main" r:embed="rId4"/>
              </a:ext>
            </a:extLst>
          </a:blip>
          <a:stretch>
            <a:fillRect/>
          </a:stretch>
        </p:blipFill>
        <p:spPr bwMode="auto">
          <a:xfrm>
            <a:off x="3835400" y="203200"/>
            <a:ext cx="4559300" cy="3873500"/>
          </a:xfrm>
          <a:prstGeom prst="rect">
            <a:avLst/>
          </a:prstGeom>
          <a:noFill/>
          <a:ln w="9525">
            <a:noFill/>
            <a:headEnd/>
            <a:tailEnd/>
          </a:ln>
        </p:spPr>
      </p:pic>
      <mc:AlternateContent xmlns:mc="http://schemas.openxmlformats.org/markup-compatibility/2006" xmlns:a14="http://schemas.microsoft.com/office/drawing/2010/main">
        <mc:Choice Requires="a14">
          <p:sp>
            <p:nvSpPr>
              <p:cNvPr id="5" name="TextBox 3"/>
              <p:cNvSpPr txBox="1"/>
              <p:nvPr/>
            </p:nvSpPr>
            <p:spPr>
              <a:xfrm>
                <a:off x="3568700" y="4076700"/>
                <a:ext cx="5105400" cy="508000"/>
              </a:xfrm>
              <a:prstGeom prst="rect">
                <a:avLst/>
              </a:prstGeom>
              <a:noFill/>
            </p:spPr>
            <p:txBody>
              <a:bodyPr/>
              <a:lstStyle/>
              <a:p>
                <a:pPr marL="0" lvl="0" indent="0" algn="ctr">
                  <a:buNone/>
                </a:pPr>
                <a:r>
                  <a:t>The uncertainty curve length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𝐿</m:t>
                        </m:r>
                      </m:e>
                      <m:sub>
                        <m:r>
                          <m:rPr>
                            <m:nor/>
                          </m:rPr>
                          <a:rPr/>
                          <m:t>uc</m:t>
                        </m:r>
                      </m:sub>
                    </m:sSub>
                    <m:r>
                      <a:rPr>
                        <a:latin typeface="Cambria Math" panose="02040503050406030204" pitchFamily="18" charset="0"/>
                      </a:rPr>
                      <m:t>/</m:t>
                    </m:r>
                    <m:rad>
                      <m:radPr>
                        <m:degHide m:val="on"/>
                        <m:ctrlPr>
                          <a:rPr i="1">
                            <a:latin typeface="Cambria Math" panose="02040503050406030204" pitchFamily="18" charset="0"/>
                          </a:rPr>
                        </m:ctrlPr>
                      </m:radPr>
                      <m:deg/>
                      <m:e>
                        <m:r>
                          <a:rPr>
                            <a:latin typeface="Cambria Math" panose="02040503050406030204" pitchFamily="18" charset="0"/>
                          </a:rPr>
                          <m:t>𝐻</m:t>
                        </m:r>
                      </m:e>
                    </m:rad>
                  </m:oMath>
                </a14:m>
                <a:r>
                  <a:t> as a function of </a:t>
                </a:r>
                <a14:m>
                  <m:oMath xmlns:m="http://schemas.openxmlformats.org/officeDocument/2006/math">
                    <m:r>
                      <a:rPr>
                        <a:latin typeface="Cambria Math" panose="02040503050406030204" pitchFamily="18" charset="0"/>
                      </a:rPr>
                      <m:t>𝛽</m:t>
                    </m:r>
                  </m:oMath>
                </a14:m>
                <a:r>
                  <a:t> and normalized particle energy </a:t>
                </a:r>
                <a14:m>
                  <m:oMath xmlns:m="http://schemas.openxmlformats.org/officeDocument/2006/math">
                    <m:r>
                      <a:rPr>
                        <a:latin typeface="Cambria Math" panose="02040503050406030204" pitchFamily="18" charset="0"/>
                      </a:rPr>
                      <m:t>𝐻</m:t>
                    </m:r>
                  </m:oMath>
                </a14:m>
                <a:r>
                  <a:t>.</a:t>
                </a:r>
              </a:p>
            </p:txBody>
          </p:sp>
        </mc:Choice>
        <mc:Fallback xmlns="">
          <p:sp>
            <p:nvSpPr>
              <p:cNvPr id="5" name="TextBox 3"/>
              <p:cNvSpPr txBox="1">
                <a:spLocks noRot="1" noChangeAspect="1" noMove="1" noResize="1" noEditPoints="1" noAdjustHandles="1" noChangeArrowheads="1" noChangeShapeType="1" noTextEdit="1"/>
              </p:cNvSpPr>
              <p:nvPr/>
            </p:nvSpPr>
            <p:spPr>
              <a:xfrm>
                <a:off x="3568700" y="4076700"/>
                <a:ext cx="5105400" cy="508000"/>
              </a:xfrm>
              <a:prstGeom prst="rect">
                <a:avLst/>
              </a:prstGeom>
              <a:blipFill>
                <a:blip r:embed="rId5"/>
                <a:stretch>
                  <a:fillRect t="-2500" r="-248" b="-52500"/>
                </a:stretch>
              </a:blipFill>
            </p:spPr>
            <p:txBody>
              <a:bodyPr/>
              <a:lstStyle/>
              <a:p>
                <a:r>
                  <a:rPr lang="en-US">
                    <a:noFill/>
                  </a:rPr>
                  <a:t> </a:t>
                </a:r>
              </a:p>
            </p:txBody>
          </p:sp>
        </mc:Fallback>
      </mc:AlternateContent>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ormAutofit fontScale="90000"/>
          </a:bodyPr>
          <a:lstStyle/>
          <a:p>
            <a:pPr marL="0" lvl="0" indent="0">
              <a:buNone/>
            </a:pPr>
            <a:r>
              <a:rPr sz="2800" dirty="0"/>
              <a:t>Examples of Pitch Angle Scattering</a:t>
            </a:r>
          </a:p>
        </p:txBody>
      </p:sp>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457200" y="1365886"/>
                <a:ext cx="3008313" cy="3962400"/>
              </a:xfrm>
            </p:spPr>
            <p:txBody>
              <a:bodyPr>
                <a:normAutofit/>
              </a:bodyPr>
              <a:lstStyle/>
              <a:p>
                <a:pPr marL="0" lvl="0" indent="0">
                  <a:buNone/>
                </a:pPr>
                <a:r>
                  <a:rPr lang="en-US" sz="1800" dirty="0"/>
                  <a:t>“ </a:t>
                </a:r>
                <a:r>
                  <a:rPr sz="1800" dirty="0"/>
                  <a:t>Motion of particles crossing the discontinuity is extremely complex and highly sensitive to the initial conditions of the system, with transitions to a chaotic behavior.</a:t>
                </a:r>
                <a:r>
                  <a:rPr lang="en-US" sz="1800" dirty="0"/>
                  <a:t> ”</a:t>
                </a:r>
                <a:r>
                  <a:rPr sz="1800" dirty="0"/>
                  <a:t> </a:t>
                </a:r>
                <a:endParaRPr lang="en-US" sz="1800" dirty="0"/>
              </a:p>
              <a:p>
                <a:pPr marL="0" lvl="0" indent="0">
                  <a:buNone/>
                </a:pPr>
                <a:endParaRPr lang="en-US" sz="1800" dirty="0"/>
              </a:p>
              <a:p>
                <a:r>
                  <a:rPr lang="en-US" sz="1800" dirty="0">
                    <a:solidFill>
                      <a:schemeClr val="accent6">
                        <a:lumMod val="75000"/>
                      </a:schemeClr>
                    </a:solidFill>
                  </a:rPr>
                  <a:t>Scattering process</a:t>
                </a:r>
              </a:p>
              <a:p>
                <a:r>
                  <a:rPr lang="en-US" sz="1800" dirty="0">
                    <a:solidFill>
                      <a:schemeClr val="accent6">
                        <a:lumMod val="75000"/>
                      </a:schemeClr>
                    </a:solidFill>
                  </a:rPr>
                  <a:t> </a:t>
                </a:r>
                <a14:m>
                  <m:oMath xmlns:m="http://schemas.openxmlformats.org/officeDocument/2006/math">
                    <m:r>
                      <a:rPr lang="en-US" sz="1800">
                        <a:solidFill>
                          <a:schemeClr val="accent6">
                            <a:lumMod val="75000"/>
                          </a:schemeClr>
                        </a:solidFill>
                        <a:latin typeface="Cambria Math" panose="02040503050406030204" pitchFamily="18" charset="0"/>
                      </a:rPr>
                      <m:t>𝛱</m:t>
                    </m:r>
                    <m:r>
                      <a:rPr lang="en-US" sz="1800">
                        <a:solidFill>
                          <a:schemeClr val="accent6">
                            <a:lumMod val="75000"/>
                          </a:schemeClr>
                        </a:solidFill>
                        <a:latin typeface="Cambria Math" panose="02040503050406030204" pitchFamily="18" charset="0"/>
                      </a:rPr>
                      <m:t>:</m:t>
                    </m:r>
                    <m:d>
                      <m:dPr>
                        <m:ctrlPr>
                          <a:rPr lang="ar-AE" sz="1800" i="1">
                            <a:solidFill>
                              <a:schemeClr val="accent6">
                                <a:lumMod val="75000"/>
                              </a:schemeClr>
                            </a:solidFill>
                            <a:latin typeface="Cambria Math" panose="02040503050406030204" pitchFamily="18" charset="0"/>
                          </a:rPr>
                        </m:ctrlPr>
                      </m:dPr>
                      <m:e>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𝛼</m:t>
                            </m:r>
                          </m:e>
                          <m:sub>
                            <m:r>
                              <a:rPr lang="ar-AE" sz="1800">
                                <a:solidFill>
                                  <a:schemeClr val="accent6">
                                    <a:lumMod val="75000"/>
                                  </a:schemeClr>
                                </a:solidFill>
                                <a:latin typeface="Cambria Math" panose="02040503050406030204" pitchFamily="18" charset="0"/>
                              </a:rPr>
                              <m:t>0</m:t>
                            </m:r>
                          </m:sub>
                        </m:sSub>
                        <m:r>
                          <a:rPr lang="ar-AE" sz="1800">
                            <a:solidFill>
                              <a:schemeClr val="accent6">
                                <a:lumMod val="75000"/>
                              </a:schemeClr>
                            </a:solidFill>
                            <a:latin typeface="Cambria Math" panose="02040503050406030204" pitchFamily="18" charset="0"/>
                          </a:rPr>
                          <m:t>,</m:t>
                        </m:r>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𝜓</m:t>
                            </m:r>
                          </m:e>
                          <m:sub>
                            <m:r>
                              <a:rPr lang="ar-AE" sz="1800">
                                <a:solidFill>
                                  <a:schemeClr val="accent6">
                                    <a:lumMod val="75000"/>
                                  </a:schemeClr>
                                </a:solidFill>
                                <a:latin typeface="Cambria Math" panose="02040503050406030204" pitchFamily="18" charset="0"/>
                              </a:rPr>
                              <m:t>0</m:t>
                            </m:r>
                          </m:sub>
                        </m:sSub>
                      </m:e>
                    </m:d>
                    <m:r>
                      <a:rPr lang="ar-AE" sz="1800">
                        <a:solidFill>
                          <a:schemeClr val="accent6">
                            <a:lumMod val="75000"/>
                          </a:schemeClr>
                        </a:solidFill>
                        <a:latin typeface="Cambria Math" panose="02040503050406030204" pitchFamily="18" charset="0"/>
                      </a:rPr>
                      <m:t>→</m:t>
                    </m:r>
                    <m:d>
                      <m:dPr>
                        <m:ctrlPr>
                          <a:rPr lang="ar-AE" sz="1800" i="1">
                            <a:solidFill>
                              <a:schemeClr val="accent6">
                                <a:lumMod val="75000"/>
                              </a:schemeClr>
                            </a:solidFill>
                            <a:latin typeface="Cambria Math" panose="02040503050406030204" pitchFamily="18" charset="0"/>
                          </a:rPr>
                        </m:ctrlPr>
                      </m:dPr>
                      <m:e>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𝛼</m:t>
                            </m:r>
                          </m:e>
                          <m:sub>
                            <m:r>
                              <a:rPr lang="ar-AE" sz="1800">
                                <a:solidFill>
                                  <a:schemeClr val="accent6">
                                    <a:lumMod val="75000"/>
                                  </a:schemeClr>
                                </a:solidFill>
                                <a:latin typeface="Cambria Math" panose="02040503050406030204" pitchFamily="18" charset="0"/>
                              </a:rPr>
                              <m:t>1</m:t>
                            </m:r>
                          </m:sub>
                        </m:sSub>
                        <m:r>
                          <a:rPr lang="ar-AE" sz="1800">
                            <a:solidFill>
                              <a:schemeClr val="accent6">
                                <a:lumMod val="75000"/>
                              </a:schemeClr>
                            </a:solidFill>
                            <a:latin typeface="Cambria Math" panose="02040503050406030204" pitchFamily="18" charset="0"/>
                          </a:rPr>
                          <m:t>,</m:t>
                        </m:r>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𝜓</m:t>
                            </m:r>
                          </m:e>
                          <m:sub>
                            <m:r>
                              <a:rPr lang="ar-AE" sz="1800">
                                <a:solidFill>
                                  <a:schemeClr val="accent6">
                                    <a:lumMod val="75000"/>
                                  </a:schemeClr>
                                </a:solidFill>
                                <a:latin typeface="Cambria Math" panose="02040503050406030204" pitchFamily="18" charset="0"/>
                              </a:rPr>
                              <m:t>1</m:t>
                            </m:r>
                          </m:sub>
                        </m:sSub>
                      </m:e>
                    </m:d>
                  </m:oMath>
                </a14:m>
                <a:r>
                  <a:rPr lang="ar-AE" sz="1800" dirty="0">
                    <a:solidFill>
                      <a:schemeClr val="accent6">
                        <a:lumMod val="75000"/>
                      </a:schemeClr>
                    </a:solidFill>
                  </a:rPr>
                  <a:t> </a:t>
                </a:r>
                <a:endParaRPr lang="en-US" sz="1800" dirty="0">
                  <a:solidFill>
                    <a:schemeClr val="accent6">
                      <a:lumMod val="75000"/>
                    </a:schemeClr>
                  </a:solidFill>
                </a:endParaRPr>
              </a:p>
              <a:p>
                <a:r>
                  <a:rPr lang="en-US" sz="1800" dirty="0">
                    <a:solidFill>
                      <a:schemeClr val="accent6">
                        <a:lumMod val="75000"/>
                      </a:schemeClr>
                    </a:solidFill>
                  </a:rPr>
                  <a:t>is better represented as a probabilistic transition</a:t>
                </a:r>
              </a:p>
              <a:p>
                <a:r>
                  <a:rPr lang="en-US" sz="1800" dirty="0">
                    <a:solidFill>
                      <a:schemeClr val="accent6">
                        <a:lumMod val="75000"/>
                      </a:schemeClr>
                    </a:solidFill>
                  </a:rPr>
                  <a:t> </a:t>
                </a:r>
                <a14:m>
                  <m:oMath xmlns:m="http://schemas.openxmlformats.org/officeDocument/2006/math">
                    <m:r>
                      <a:rPr lang="en-US" sz="1800">
                        <a:solidFill>
                          <a:schemeClr val="accent6">
                            <a:lumMod val="75000"/>
                          </a:schemeClr>
                        </a:solidFill>
                        <a:latin typeface="Cambria Math" panose="02040503050406030204" pitchFamily="18" charset="0"/>
                      </a:rPr>
                      <m:t>𝑝</m:t>
                    </m:r>
                    <m:d>
                      <m:dPr>
                        <m:ctrlPr>
                          <a:rPr lang="ar-AE" sz="1800" i="1">
                            <a:solidFill>
                              <a:schemeClr val="accent6">
                                <a:lumMod val="75000"/>
                              </a:schemeClr>
                            </a:solidFill>
                            <a:latin typeface="Cambria Math" panose="02040503050406030204" pitchFamily="18" charset="0"/>
                          </a:rPr>
                        </m:ctrlPr>
                      </m:dPr>
                      <m:e>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𝛼</m:t>
                            </m:r>
                          </m:e>
                          <m:sub>
                            <m:r>
                              <a:rPr lang="ar-AE" sz="1800">
                                <a:solidFill>
                                  <a:schemeClr val="accent6">
                                    <a:lumMod val="75000"/>
                                  </a:schemeClr>
                                </a:solidFill>
                                <a:latin typeface="Cambria Math" panose="02040503050406030204" pitchFamily="18" charset="0"/>
                              </a:rPr>
                              <m:t>1</m:t>
                            </m:r>
                          </m:sub>
                        </m:sSub>
                        <m:r>
                          <a:rPr lang="ar-AE" sz="1800">
                            <a:solidFill>
                              <a:schemeClr val="accent6">
                                <a:lumMod val="75000"/>
                              </a:schemeClr>
                            </a:solidFill>
                            <a:latin typeface="Cambria Math" panose="02040503050406030204" pitchFamily="18" charset="0"/>
                          </a:rPr>
                          <m:t>|</m:t>
                        </m:r>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𝛼</m:t>
                            </m:r>
                          </m:e>
                          <m:sub>
                            <m:r>
                              <a:rPr lang="ar-AE" sz="1800">
                                <a:solidFill>
                                  <a:schemeClr val="accent6">
                                    <a:lumMod val="75000"/>
                                  </a:schemeClr>
                                </a:solidFill>
                                <a:latin typeface="Cambria Math" panose="02040503050406030204" pitchFamily="18" charset="0"/>
                              </a:rPr>
                              <m:t>0</m:t>
                            </m:r>
                          </m:sub>
                        </m:sSub>
                        <m:r>
                          <a:rPr lang="ar-AE" sz="1800">
                            <a:solidFill>
                              <a:schemeClr val="accent6">
                                <a:lumMod val="75000"/>
                              </a:schemeClr>
                            </a:solidFill>
                            <a:latin typeface="Cambria Math" panose="02040503050406030204" pitchFamily="18" charset="0"/>
                          </a:rPr>
                          <m:t>,</m:t>
                        </m:r>
                        <m:r>
                          <a:rPr lang="ar-AE" sz="1800">
                            <a:solidFill>
                              <a:schemeClr val="accent6">
                                <a:lumMod val="75000"/>
                              </a:schemeClr>
                            </a:solidFill>
                            <a:latin typeface="Cambria Math" panose="02040503050406030204" pitchFamily="18" charset="0"/>
                          </a:rPr>
                          <m:t>𝛱</m:t>
                        </m:r>
                      </m:e>
                    </m:d>
                  </m:oMath>
                </a14:m>
                <a:endParaRPr lang="ar-AE" sz="1800" dirty="0"/>
              </a:p>
              <a:p>
                <a:pPr marL="0" lvl="0" indent="0">
                  <a:buNone/>
                </a:pPr>
                <a:endParaRPr sz="1800" dirty="0"/>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457200" y="1365886"/>
                <a:ext cx="3008313" cy="3962400"/>
              </a:xfrm>
              <a:blipFill>
                <a:blip r:embed="rId2"/>
                <a:stretch>
                  <a:fillRect l="-1688" t="-639" r="-1266"/>
                </a:stretch>
              </a:blipFill>
            </p:spPr>
            <p:txBody>
              <a:bodyPr/>
              <a:lstStyle/>
              <a:p>
                <a:r>
                  <a:rPr lang="en-US">
                    <a:noFill/>
                  </a:rPr>
                  <a:t> </a:t>
                </a:r>
              </a:p>
            </p:txBody>
          </p:sp>
        </mc:Fallback>
      </mc:AlternateContent>
      <p:pic>
        <p:nvPicPr>
          <p:cNvPr id="5" name="Picture 1" descr="images/malaraChargedparticleChaoticDynamics2021-fig8.png"/>
          <p:cNvPicPr>
            <a:picLocks noGrp="1" noChangeAspect="1"/>
          </p:cNvPicPr>
          <p:nvPr/>
        </p:nvPicPr>
        <p:blipFill>
          <a:blip r:embed="rId3"/>
          <a:stretch>
            <a:fillRect/>
          </a:stretch>
        </p:blipFill>
        <p:spPr bwMode="auto">
          <a:xfrm>
            <a:off x="3465513" y="204787"/>
            <a:ext cx="5569527" cy="3962400"/>
          </a:xfrm>
          <a:prstGeom prst="rect">
            <a:avLst/>
          </a:prstGeom>
          <a:noFill/>
          <a:ln w="9525">
            <a:noFill/>
            <a:headEnd/>
            <a:tailEnd/>
          </a:ln>
        </p:spPr>
      </p:pic>
      <p:sp>
        <p:nvSpPr>
          <p:cNvPr id="6" name="TextBox 3"/>
          <p:cNvSpPr txBox="1"/>
          <p:nvPr/>
        </p:nvSpPr>
        <p:spPr>
          <a:xfrm>
            <a:off x="3568700" y="4076700"/>
            <a:ext cx="5105400" cy="508000"/>
          </a:xfrm>
          <a:prstGeom prst="rect">
            <a:avLst/>
          </a:prstGeom>
          <a:noFill/>
        </p:spPr>
        <p:txBody>
          <a:bodyPr/>
          <a:lstStyle/>
          <a:p>
            <a:pPr marL="0" lvl="0" indent="0" algn="ctr">
              <a:buNone/>
            </a:pPr>
            <a:r>
              <a:t>The trajectories of two particles starting with two slightly different gyrophases</a:t>
            </a:r>
          </a:p>
        </p:txBody>
      </p:sp>
      <p:sp>
        <p:nvSpPr>
          <p:cNvPr id="8" name="TextBox 7">
            <a:extLst>
              <a:ext uri="{FF2B5EF4-FFF2-40B4-BE49-F238E27FC236}">
                <a16:creationId xmlns:a16="http://schemas.microsoft.com/office/drawing/2014/main" id="{2E26EAC9-FBC9-FB43-FD15-67D5F135F20E}"/>
              </a:ext>
            </a:extLst>
          </p:cNvPr>
          <p:cNvSpPr txBox="1"/>
          <p:nvPr/>
        </p:nvSpPr>
        <p:spPr>
          <a:xfrm>
            <a:off x="5669280" y="4774168"/>
            <a:ext cx="4572000" cy="369332"/>
          </a:xfrm>
          <a:prstGeom prst="rect">
            <a:avLst/>
          </a:prstGeom>
          <a:noFill/>
        </p:spPr>
        <p:txBody>
          <a:bodyPr wrap="square">
            <a:spAutoFit/>
          </a:bodyPr>
          <a:lstStyle/>
          <a:p>
            <a:r>
              <a:rPr lang="en-US" b="1" i="1" dirty="0" err="1"/>
              <a:t>Malara</a:t>
            </a:r>
            <a:r>
              <a:rPr lang="en-US" b="1" i="1" dirty="0"/>
              <a:t>, Perri, and Zimbardo (2021)</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8D8B3F23-6D13-F3F3-E99F-EAA63F937F06}"/>
                  </a:ext>
                </a:extLst>
              </p:cNvPr>
              <p:cNvSpPr txBox="1"/>
              <p:nvPr/>
            </p:nvSpPr>
            <p:spPr>
              <a:xfrm>
                <a:off x="2860342" y="2852686"/>
                <a:ext cx="847362" cy="369332"/>
              </a:xfrm>
              <a:prstGeom prst="rect">
                <a:avLst/>
              </a:prstGeom>
              <a:solidFill>
                <a:schemeClr val="bg1"/>
              </a:solidFill>
            </p:spPr>
            <p:txBody>
              <a:bodyPr wrap="square">
                <a:spAutoFit/>
              </a:bodyPr>
              <a:lstStyle/>
              <a:p>
                <a:pPr marL="0" lvl="0" indent="0">
                  <a:buNone/>
                </a:pPr>
                <a14:m>
                  <m:oMathPara xmlns:m="http://schemas.openxmlformats.org/officeDocument/2006/math">
                    <m:oMathParaPr>
                      <m:jc m:val="centerGroup"/>
                    </m:oMathParaPr>
                    <m:oMath xmlns:m="http://schemas.openxmlformats.org/officeDocument/2006/math">
                      <m:r>
                        <m:rPr>
                          <m:sty m:val="p"/>
                        </m:rPr>
                        <a:rPr lang="en-US" i="1">
                          <a:latin typeface="Cambria Math" panose="02040503050406030204" pitchFamily="18" charset="0"/>
                        </a:rPr>
                        <m:t>c</m:t>
                      </m:r>
                      <m:r>
                        <m:rPr>
                          <m:sty m:val="p"/>
                        </m:rPr>
                        <a:rPr lang="en-US" smtClean="0">
                          <a:latin typeface="Cambria Math" panose="02040503050406030204" pitchFamily="18" charset="0"/>
                        </a:rPr>
                        <m:t>os</m:t>
                      </m:r>
                      <m:r>
                        <a:rPr lang="en-US" b="0" i="0" smtClean="0">
                          <a:latin typeface="Cambria Math" panose="02040503050406030204" pitchFamily="18" charset="0"/>
                        </a:rPr>
                        <m:t> </m:t>
                      </m:r>
                      <m:r>
                        <a:rPr lang="en-US" smtClean="0">
                          <a:latin typeface="Cambria Math" panose="02040503050406030204" pitchFamily="18" charset="0"/>
                        </a:rPr>
                        <m:t>𝛼</m:t>
                      </m:r>
                      <m:r>
                        <a:rPr lang="en-US" b="0" i="0" smtClean="0">
                          <a:latin typeface="Cambria Math" panose="02040503050406030204" pitchFamily="18" charset="0"/>
                        </a:rPr>
                        <m:t>(</m:t>
                      </m:r>
                      <m:r>
                        <m:rPr>
                          <m:sty m:val="p"/>
                        </m:rPr>
                        <a:rPr lang="en-US" b="0" i="0" smtClean="0">
                          <a:latin typeface="Cambria Math" panose="02040503050406030204" pitchFamily="18" charset="0"/>
                        </a:rPr>
                        <m:t>t</m:t>
                      </m:r>
                      <m:r>
                        <a:rPr lang="en-US" b="0" i="0" smtClean="0">
                          <a:latin typeface="Cambria Math" panose="02040503050406030204" pitchFamily="18" charset="0"/>
                        </a:rPr>
                        <m:t>)</m:t>
                      </m:r>
                    </m:oMath>
                  </m:oMathPara>
                </a14:m>
                <a:endParaRPr lang="en-US" b="1" i="1" dirty="0"/>
              </a:p>
            </p:txBody>
          </p:sp>
        </mc:Choice>
        <mc:Fallback xmlns="">
          <p:sp>
            <p:nvSpPr>
              <p:cNvPr id="7" name="TextBox 6">
                <a:extLst>
                  <a:ext uri="{FF2B5EF4-FFF2-40B4-BE49-F238E27FC236}">
                    <a16:creationId xmlns:a16="http://schemas.microsoft.com/office/drawing/2014/main" id="{8D8B3F23-6D13-F3F3-E99F-EAA63F937F06}"/>
                  </a:ext>
                </a:extLst>
              </p:cNvPr>
              <p:cNvSpPr txBox="1">
                <a:spLocks noRot="1" noChangeAspect="1" noMove="1" noResize="1" noEditPoints="1" noAdjustHandles="1" noChangeArrowheads="1" noChangeShapeType="1" noTextEdit="1"/>
              </p:cNvSpPr>
              <p:nvPr/>
            </p:nvSpPr>
            <p:spPr>
              <a:xfrm>
                <a:off x="2860342" y="2852686"/>
                <a:ext cx="847362" cy="369332"/>
              </a:xfrm>
              <a:prstGeom prst="rect">
                <a:avLst/>
              </a:prstGeom>
              <a:blipFill>
                <a:blip r:embed="rId4"/>
                <a:stretch>
                  <a:fillRect r="-16418" b="-16667"/>
                </a:stretch>
              </a:blipFill>
            </p:spPr>
            <p:txBody>
              <a:bodyPr/>
              <a:lstStyle/>
              <a:p>
                <a:r>
                  <a:rPr lang="en-US">
                    <a:noFill/>
                  </a:rPr>
                  <a:t> </a:t>
                </a:r>
              </a:p>
            </p:txBody>
          </p:sp>
        </mc:Fallback>
      </mc:AlternateContent>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65" y="-310674"/>
            <a:ext cx="3008313" cy="871538"/>
          </a:xfrm>
        </p:spPr>
        <p:txBody>
          <a:bodyPr>
            <a:normAutofit/>
          </a:bodyPr>
          <a:lstStyle/>
          <a:p>
            <a:pPr marL="0" lvl="0" indent="0">
              <a:buNone/>
            </a:pPr>
            <a:r>
              <a:rPr sz="2400" dirty="0"/>
              <a:t>Transition Matrix</a:t>
            </a:r>
          </a:p>
        </p:txBody>
      </p:sp>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4280170" y="-51705"/>
                <a:ext cx="4863829" cy="3518297"/>
              </a:xfrm>
            </p:spPr>
            <p:txBody>
              <a:bodyPr>
                <a:normAutofit/>
              </a:bodyPr>
              <a:lstStyle/>
              <a:p>
                <a:pPr marL="0" lvl="0" indent="0">
                  <a:buNone/>
                </a:pPr>
                <a:endParaRPr lang="en-US" sz="1800" dirty="0"/>
              </a:p>
              <a:p>
                <a:pPr marL="0" lvl="0" indent="0">
                  <a:buNone/>
                </a:pPr>
                <a:r>
                  <a:rPr lang="en-US" sz="1800" dirty="0"/>
                  <a:t>Aggregates scattering probabilities across observed current sheets.</a:t>
                </a:r>
              </a:p>
              <a:p>
                <a:pPr marL="0" lvl="0" indent="0" algn="ctr">
                  <a:buNone/>
                </a:pPr>
                <a:r>
                  <a:rPr lang="en-US" sz="1800" dirty="0"/>
                  <a:t> </a:t>
                </a:r>
                <a14:m>
                  <m:oMath xmlns:m="http://schemas.openxmlformats.org/officeDocument/2006/math">
                    <m:r>
                      <a:rPr lang="en-US" sz="1800">
                        <a:latin typeface="Cambria Math" panose="02040503050406030204" pitchFamily="18" charset="0"/>
                      </a:rPr>
                      <m:t>𝑝</m:t>
                    </m:r>
                    <m:d>
                      <m:dPr>
                        <m:ctrlPr>
                          <a:rPr lang="ar-AE" sz="1800" i="1">
                            <a:latin typeface="Cambria Math" panose="02040503050406030204" pitchFamily="18" charset="0"/>
                          </a:rPr>
                        </m:ctrlPr>
                      </m:dPr>
                      <m:e>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1</m:t>
                            </m:r>
                          </m:sub>
                        </m:sSub>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0</m:t>
                            </m:r>
                          </m:sub>
                        </m:sSub>
                        <m:r>
                          <a:rPr lang="ar-AE" sz="1800">
                            <a:latin typeface="Cambria Math" panose="02040503050406030204" pitchFamily="18" charset="0"/>
                          </a:rPr>
                          <m:t>,</m:t>
                        </m:r>
                        <m:r>
                          <a:rPr lang="ar-AE" sz="1800">
                            <a:latin typeface="Cambria Math" panose="02040503050406030204" pitchFamily="18" charset="0"/>
                          </a:rPr>
                          <m:t>𝛱</m:t>
                        </m:r>
                      </m:e>
                    </m:d>
                  </m:oMath>
                </a14:m>
                <a:r>
                  <a:rPr lang="ar-AE" sz="1800" dirty="0"/>
                  <a:t> </a:t>
                </a:r>
                <a:r>
                  <a:rPr lang="en-US" sz="1800" dirty="0"/>
                  <a:t> =</a:t>
                </a:r>
                <a:r>
                  <a:rPr lang="ar-AE" sz="1800" dirty="0"/>
                  <a:t>&gt;</a:t>
                </a:r>
              </a:p>
              <a:p>
                <a:pPr marL="0" lvl="0" indent="0" algn="ctr">
                  <a:buNone/>
                </a:pPr>
                <a:r>
                  <a:rPr lang="ar-AE" sz="1800" dirty="0"/>
                  <a:t> </a:t>
                </a:r>
                <a14:m>
                  <m:oMath xmlns:m="http://schemas.openxmlformats.org/officeDocument/2006/math">
                    <m:r>
                      <a:rPr lang="ar-AE" sz="1800">
                        <a:latin typeface="Cambria Math" panose="02040503050406030204" pitchFamily="18" charset="0"/>
                      </a:rPr>
                      <m:t>𝑝</m:t>
                    </m:r>
                    <m:d>
                      <m:dPr>
                        <m:ctrlPr>
                          <a:rPr lang="ar-AE" sz="1800" i="1">
                            <a:latin typeface="Cambria Math" panose="02040503050406030204" pitchFamily="18" charset="0"/>
                          </a:rPr>
                        </m:ctrlPr>
                      </m:dPr>
                      <m:e>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1</m:t>
                            </m:r>
                          </m:sub>
                        </m:sSub>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0</m:t>
                            </m:r>
                          </m:sub>
                        </m:sSub>
                      </m:e>
                    </m:d>
                    <m:r>
                      <a:rPr lang="ar-AE" sz="1800" b="0" i="0" smtClean="0">
                        <a:latin typeface="Cambria Math" panose="02040503050406030204" pitchFamily="18" charset="0"/>
                      </a:rPr>
                      <m:t>=</m:t>
                    </m:r>
                    <m:nary>
                      <m:naryPr>
                        <m:chr m:val="∑"/>
                        <m:limLoc m:val="undOvr"/>
                        <m:ctrlPr>
                          <a:rPr lang="ar-AE" sz="1800" i="1">
                            <a:latin typeface="Cambria Math" panose="02040503050406030204" pitchFamily="18" charset="0"/>
                          </a:rPr>
                        </m:ctrlPr>
                      </m:naryPr>
                      <m:sub>
                        <m:r>
                          <a:rPr lang="ar-AE" sz="1800">
                            <a:latin typeface="Cambria Math" panose="02040503050406030204" pitchFamily="18" charset="0"/>
                          </a:rPr>
                          <m:t>𝑖</m:t>
                        </m:r>
                      </m:sub>
                      <m:sup>
                        <m:r>
                          <a:rPr lang="ar-AE" sz="1800">
                            <a:latin typeface="Cambria Math" panose="02040503050406030204" pitchFamily="18" charset="0"/>
                          </a:rPr>
                          <m:t>​</m:t>
                        </m:r>
                      </m:sup>
                      <m:e>
                        <m:r>
                          <a:rPr lang="ar-AE" sz="1800">
                            <a:latin typeface="Cambria Math" panose="02040503050406030204" pitchFamily="18" charset="0"/>
                          </a:rPr>
                          <m:t>𝑝</m:t>
                        </m:r>
                      </m:e>
                    </m:nary>
                    <m:d>
                      <m:dPr>
                        <m:ctrlPr>
                          <a:rPr lang="ar-AE" sz="1800" i="1">
                            <a:latin typeface="Cambria Math" panose="02040503050406030204" pitchFamily="18" charset="0"/>
                          </a:rPr>
                        </m:ctrlPr>
                      </m:dPr>
                      <m:e>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1</m:t>
                            </m:r>
                          </m:sub>
                        </m:sSub>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0</m:t>
                            </m:r>
                          </m:sub>
                        </m:sSub>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𝛱</m:t>
                            </m:r>
                          </m:e>
                          <m:sub>
                            <m:r>
                              <a:rPr lang="ar-AE" sz="1800">
                                <a:latin typeface="Cambria Math" panose="02040503050406030204" pitchFamily="18" charset="0"/>
                              </a:rPr>
                              <m:t>𝑖</m:t>
                            </m:r>
                          </m:sub>
                        </m:sSub>
                      </m:e>
                    </m:d>
                    <m:sSub>
                      <m:sSubPr>
                        <m:ctrlPr>
                          <a:rPr lang="ar-AE" sz="1800" i="1">
                            <a:latin typeface="Cambria Math" panose="02040503050406030204" pitchFamily="18" charset="0"/>
                          </a:rPr>
                        </m:ctrlPr>
                      </m:sSubPr>
                      <m:e>
                        <m:r>
                          <a:rPr lang="ar-AE" sz="1800">
                            <a:latin typeface="Cambria Math" panose="02040503050406030204" pitchFamily="18" charset="0"/>
                          </a:rPr>
                          <m:t>𝑤</m:t>
                        </m:r>
                      </m:e>
                      <m:sub>
                        <m:r>
                          <a:rPr lang="ar-AE" sz="1800">
                            <a:latin typeface="Cambria Math" panose="02040503050406030204" pitchFamily="18" charset="0"/>
                          </a:rPr>
                          <m:t>𝑖</m:t>
                        </m:r>
                      </m:sub>
                    </m:sSub>
                  </m:oMath>
                </a14:m>
                <a:endParaRPr sz="1800" dirty="0"/>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4280170" y="-51705"/>
                <a:ext cx="4863829" cy="3518297"/>
              </a:xfrm>
              <a:blipFill>
                <a:blip r:embed="rId3"/>
                <a:stretch>
                  <a:fillRect l="-781"/>
                </a:stretch>
              </a:blipFill>
            </p:spPr>
            <p:txBody>
              <a:bodyPr/>
              <a:lstStyle/>
              <a:p>
                <a:r>
                  <a:rPr lang="en-US">
                    <a:noFill/>
                  </a:rPr>
                  <a:t> </a:t>
                </a:r>
              </a:p>
            </p:txBody>
          </p:sp>
        </mc:Fallback>
      </mc:AlternateContent>
      <p:pic>
        <p:nvPicPr>
          <p:cNvPr id="3" name="Picture 1" descr="../figures/tm/tm_stats_100keV.png"/>
          <p:cNvPicPr>
            <a:picLocks noGrp="1" noChangeAspect="1"/>
          </p:cNvPicPr>
          <p:nvPr/>
        </p:nvPicPr>
        <p:blipFill>
          <a:blip r:embed="rId4"/>
          <a:stretch>
            <a:fillRect/>
          </a:stretch>
        </p:blipFill>
        <p:spPr bwMode="auto">
          <a:xfrm>
            <a:off x="4769735" y="1696916"/>
            <a:ext cx="4128596" cy="3402390"/>
          </a:xfrm>
          <a:prstGeom prst="rect">
            <a:avLst/>
          </a:prstGeom>
          <a:noFill/>
          <a:ln w="9525">
            <a:noFill/>
            <a:headEnd/>
            <a:tailEnd/>
          </a:ln>
        </p:spPr>
      </p:pic>
      <p:pic>
        <p:nvPicPr>
          <p:cNvPr id="6" name="Picture 5" descr="../figures/tm/example_subset.png">
            <a:extLst>
              <a:ext uri="{FF2B5EF4-FFF2-40B4-BE49-F238E27FC236}">
                <a16:creationId xmlns:a16="http://schemas.microsoft.com/office/drawing/2014/main" id="{9F162A2C-6FEE-AEB7-7EED-D761C83F73C2}"/>
              </a:ext>
            </a:extLst>
          </p:cNvPr>
          <p:cNvPicPr>
            <a:picLocks noGrp="1" noChangeAspect="1"/>
          </p:cNvPicPr>
          <p:nvPr/>
        </p:nvPicPr>
        <p:blipFill>
          <a:blip r:embed="rId5"/>
          <a:stretch>
            <a:fillRect/>
          </a:stretch>
        </p:blipFill>
        <p:spPr bwMode="auto">
          <a:xfrm>
            <a:off x="89202" y="652543"/>
            <a:ext cx="4272033" cy="3942080"/>
          </a:xfrm>
          <a:prstGeom prst="rect">
            <a:avLst/>
          </a:prstGeom>
          <a:noFill/>
          <a:ln w="9525">
            <a:noFill/>
            <a:headEnd/>
            <a:tailEnd/>
          </a:ln>
        </p:spPr>
      </p:pic>
      <p:sp>
        <p:nvSpPr>
          <p:cNvPr id="7" name="TextBox 3">
            <a:extLst>
              <a:ext uri="{FF2B5EF4-FFF2-40B4-BE49-F238E27FC236}">
                <a16:creationId xmlns:a16="http://schemas.microsoft.com/office/drawing/2014/main" id="{620ED30C-6682-5FCD-9C79-F2B47B6C098C}"/>
              </a:ext>
            </a:extLst>
          </p:cNvPr>
          <p:cNvSpPr txBox="1"/>
          <p:nvPr/>
        </p:nvSpPr>
        <p:spPr>
          <a:xfrm>
            <a:off x="-1889582" y="4591306"/>
            <a:ext cx="8229600" cy="508000"/>
          </a:xfrm>
          <a:prstGeom prst="rect">
            <a:avLst/>
          </a:prstGeom>
          <a:noFill/>
        </p:spPr>
        <p:txBody>
          <a:bodyPr/>
          <a:lstStyle/>
          <a:p>
            <a:pPr marL="0" lvl="0" indent="0" algn="ctr">
              <a:buNone/>
            </a:pPr>
            <a:r>
              <a:rPr dirty="0"/>
              <a:t>Transition matrix for 100 keV protons under </a:t>
            </a:r>
            <a:endParaRPr lang="en-US" dirty="0"/>
          </a:p>
          <a:p>
            <a:pPr marL="0" lvl="0" indent="0" algn="ctr">
              <a:buNone/>
            </a:pPr>
            <a:r>
              <a:rPr dirty="0"/>
              <a:t>four distinct magnetic field configurations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Pitch angle scattering by typical discontinuity</a:t>
            </a:r>
          </a:p>
        </p:txBody>
      </p:sp>
      <p:pic>
        <p:nvPicPr>
          <p:cNvPr id="3" name="Picture 1" descr="../figures/pa_layout=v_β=47.5_θ=85.png"/>
          <p:cNvPicPr>
            <a:picLocks noGrp="1" noChangeAspect="1"/>
          </p:cNvPicPr>
          <p:nvPr/>
        </p:nvPicPr>
        <p:blipFill>
          <a:blip r:embed="rId3"/>
          <a:stretch>
            <a:fillRect/>
          </a:stretch>
        </p:blipFill>
        <p:spPr bwMode="auto">
          <a:xfrm>
            <a:off x="2311400" y="980440"/>
            <a:ext cx="4521200" cy="3390900"/>
          </a:xfrm>
          <a:prstGeom prst="rect">
            <a:avLst/>
          </a:prstGeom>
          <a:noFill/>
          <a:ln w="9525">
            <a:noFill/>
            <a:headEnd/>
            <a:tailEnd/>
          </a:ln>
        </p:spPr>
      </p:pic>
      <mc:AlternateContent xmlns:mc="http://schemas.openxmlformats.org/markup-compatibility/2006" xmlns:a14="http://schemas.microsoft.com/office/drawing/2010/main">
        <mc:Choice Requires="a14">
          <p:sp>
            <p:nvSpPr>
              <p:cNvPr id="4" name="Content Placeholder 2">
                <a:extLst>
                  <a:ext uri="{FF2B5EF4-FFF2-40B4-BE49-F238E27FC236}">
                    <a16:creationId xmlns:a16="http://schemas.microsoft.com/office/drawing/2014/main" id="{6D9775DC-767A-19E4-EDD2-8B23025A3440}"/>
                  </a:ext>
                </a:extLst>
              </p:cNvPr>
              <p:cNvSpPr>
                <a:spLocks noGrp="1"/>
              </p:cNvSpPr>
              <p:nvPr>
                <p:ph idx="1"/>
              </p:nvPr>
            </p:nvSpPr>
            <p:spPr>
              <a:xfrm>
                <a:off x="457200" y="4371340"/>
                <a:ext cx="8229600" cy="1508523"/>
              </a:xfrm>
            </p:spPr>
            <p:txBody>
              <a:bodyPr>
                <a:normAutofit/>
              </a:bodyPr>
              <a:lstStyle/>
              <a:p>
                <a:pPr marL="0" lvl="0" indent="0">
                  <a:buNone/>
                </a:pPr>
                <a:r>
                  <a:rPr dirty="0"/>
                  <a:t>With in-plane rotation angle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𝜔</m:t>
                        </m:r>
                      </m:e>
                      <m:sub>
                        <m:r>
                          <a:rPr>
                            <a:latin typeface="Cambria Math" panose="02040503050406030204" pitchFamily="18" charset="0"/>
                          </a:rPr>
                          <m:t>𝑖𝑛</m:t>
                        </m:r>
                      </m:sub>
                    </m:sSub>
                  </m:oMath>
                </a14:m>
                <a:r>
                  <a:rPr dirty="0"/>
                  <a:t>) about 90 degrees, and azimuthal angle (</a:t>
                </a:r>
                <a14:m>
                  <m:oMath xmlns:m="http://schemas.openxmlformats.org/officeDocument/2006/math">
                    <m:r>
                      <a:rPr>
                        <a:latin typeface="Cambria Math" panose="02040503050406030204" pitchFamily="18" charset="0"/>
                      </a:rPr>
                      <m:t>𝜃</m:t>
                    </m:r>
                  </m:oMath>
                </a14:m>
                <a:r>
                  <a:rPr dirty="0"/>
                  <a:t>) of around 85 degrees. </a:t>
                </a:r>
              </a:p>
            </p:txBody>
          </p:sp>
        </mc:Choice>
        <mc:Fallback xmlns="">
          <p:sp>
            <p:nvSpPr>
              <p:cNvPr id="4" name="Content Placeholder 2">
                <a:extLst>
                  <a:ext uri="{FF2B5EF4-FFF2-40B4-BE49-F238E27FC236}">
                    <a16:creationId xmlns:a16="http://schemas.microsoft.com/office/drawing/2014/main" id="{6D9775DC-767A-19E4-EDD2-8B23025A3440}"/>
                  </a:ext>
                </a:extLst>
              </p:cNvPr>
              <p:cNvSpPr>
                <a:spLocks noGrp="1" noRot="1" noChangeAspect="1" noMove="1" noResize="1" noEditPoints="1" noAdjustHandles="1" noChangeArrowheads="1" noChangeShapeType="1" noTextEdit="1"/>
              </p:cNvSpPr>
              <p:nvPr>
                <p:ph idx="1"/>
              </p:nvPr>
            </p:nvSpPr>
            <p:spPr>
              <a:xfrm>
                <a:off x="457200" y="4371340"/>
                <a:ext cx="8229600" cy="1508523"/>
              </a:xfrm>
              <a:blipFill>
                <a:blip r:embed="rId4"/>
                <a:stretch>
                  <a:fillRect l="-1235" t="-2500"/>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8EE52E87-294A-95AE-6F92-8DF4D91043CE}"/>
              </a:ext>
            </a:extLst>
          </p:cNvPr>
          <p:cNvSpPr txBox="1"/>
          <p:nvPr/>
        </p:nvSpPr>
        <p:spPr>
          <a:xfrm>
            <a:off x="2260600" y="5446892"/>
            <a:ext cx="4572000" cy="646331"/>
          </a:xfrm>
          <a:prstGeom prst="rect">
            <a:avLst/>
          </a:prstGeom>
          <a:noFill/>
        </p:spPr>
        <p:txBody>
          <a:bodyPr wrap="square">
            <a:spAutoFit/>
          </a:bodyPr>
          <a:lstStyle/>
          <a:p>
            <a:r>
              <a:rPr lang="en-US" dirty="0"/>
              <a:t>Luckily, higher or lower energy do not exhibit apparently different scattering probabilities.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074589" y="3844380"/>
                <a:ext cx="5123259" cy="1115451"/>
              </a:xfrm>
            </p:spPr>
            <p:txBody>
              <a:bodyPr>
                <a:normAutofit fontScale="62500" lnSpcReduction="20000"/>
              </a:bodyPr>
              <a:lstStyle/>
              <a:p>
                <a:pPr marL="0" lvl="0" indent="0">
                  <a:buNone/>
                </a:pPr>
                <a14:m>
                  <m:oMathPara xmlns:m="http://schemas.openxmlformats.org/officeDocument/2006/math">
                    <m:oMathParaPr>
                      <m:jc m:val="center"/>
                    </m:oMathParaPr>
                    <m:oMath xmlns:m="http://schemas.openxmlformats.org/officeDocument/2006/math">
                      <m:f>
                        <m:fPr>
                          <m:ctrlPr>
                            <a:rPr lang="ar-AE" i="1">
                              <a:latin typeface="Cambria Math" panose="02040503050406030204" pitchFamily="18" charset="0"/>
                            </a:rPr>
                          </m:ctrlPr>
                        </m:fPr>
                        <m:num>
                          <m:r>
                            <a:rPr lang="ar-AE">
                              <a:latin typeface="Cambria Math" panose="02040503050406030204" pitchFamily="18" charset="0"/>
                            </a:rPr>
                            <m:t>𝜕</m:t>
                          </m:r>
                          <m:r>
                            <a:rPr lang="ar-AE">
                              <a:latin typeface="Cambria Math" panose="02040503050406030204" pitchFamily="18" charset="0"/>
                            </a:rPr>
                            <m:t>𝑓</m:t>
                          </m:r>
                        </m:num>
                        <m:den>
                          <m:r>
                            <a:rPr lang="ar-AE">
                              <a:latin typeface="Cambria Math" panose="02040503050406030204" pitchFamily="18" charset="0"/>
                            </a:rPr>
                            <m:t>𝜕</m:t>
                          </m:r>
                          <m:r>
                            <a:rPr lang="ar-AE">
                              <a:latin typeface="Cambria Math" panose="02040503050406030204" pitchFamily="18" charset="0"/>
                            </a:rPr>
                            <m:t>𝑡</m:t>
                          </m:r>
                        </m:den>
                      </m:f>
                      <m:r>
                        <a:rPr lang="ar-AE">
                          <a:latin typeface="Cambria Math" panose="02040503050406030204" pitchFamily="18" charset="0"/>
                        </a:rPr>
                        <m:t>=</m:t>
                      </m:r>
                      <m:f>
                        <m:fPr>
                          <m:ctrlPr>
                            <a:rPr lang="ar-AE" i="1">
                              <a:latin typeface="Cambria Math" panose="02040503050406030204" pitchFamily="18" charset="0"/>
                            </a:rPr>
                          </m:ctrlPr>
                        </m:fPr>
                        <m:num>
                          <m:r>
                            <a:rPr lang="ar-AE">
                              <a:latin typeface="Cambria Math" panose="02040503050406030204" pitchFamily="18" charset="0"/>
                            </a:rPr>
                            <m:t>𝜕</m:t>
                          </m:r>
                        </m:num>
                        <m:den>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𝑥</m:t>
                              </m:r>
                            </m:e>
                            <m:sub>
                              <m:r>
                                <a:rPr lang="ar-AE">
                                  <a:latin typeface="Cambria Math" panose="02040503050406030204" pitchFamily="18" charset="0"/>
                                </a:rPr>
                                <m:t>𝑖</m:t>
                              </m:r>
                            </m:sub>
                          </m:sSub>
                        </m:den>
                      </m:f>
                      <m:d>
                        <m:dPr>
                          <m:begChr m:val="["/>
                          <m:endChr m:val="]"/>
                          <m:ctrlPr>
                            <a:rPr lang="ar-AE" i="1">
                              <a:latin typeface="Cambria Math" panose="02040503050406030204" pitchFamily="18" charset="0"/>
                            </a:rPr>
                          </m:ctrlPr>
                        </m:dPr>
                        <m:e>
                          <m:sSub>
                            <m:sSubPr>
                              <m:ctrlPr>
                                <a:rPr lang="ar-AE" i="1">
                                  <a:latin typeface="Cambria Math" panose="02040503050406030204" pitchFamily="18" charset="0"/>
                                </a:rPr>
                              </m:ctrlPr>
                            </m:sSubPr>
                            <m:e>
                              <m:r>
                                <a:rPr lang="ar-AE">
                                  <a:latin typeface="Cambria Math" panose="02040503050406030204" pitchFamily="18" charset="0"/>
                                </a:rPr>
                                <m:t>𝜅</m:t>
                              </m:r>
                            </m:e>
                            <m:sub>
                              <m:r>
                                <a:rPr lang="ar-AE">
                                  <a:latin typeface="Cambria Math" panose="02040503050406030204" pitchFamily="18" charset="0"/>
                                </a:rPr>
                                <m:t>𝑖𝑗</m:t>
                              </m:r>
                            </m:sub>
                          </m:sSub>
                          <m:f>
                            <m:fPr>
                              <m:ctrlPr>
                                <a:rPr lang="ar-AE" i="1">
                                  <a:latin typeface="Cambria Math" panose="02040503050406030204" pitchFamily="18" charset="0"/>
                                </a:rPr>
                              </m:ctrlPr>
                            </m:fPr>
                            <m:num>
                              <m:r>
                                <a:rPr lang="ar-AE">
                                  <a:latin typeface="Cambria Math" panose="02040503050406030204" pitchFamily="18" charset="0"/>
                                </a:rPr>
                                <m:t>𝜕</m:t>
                              </m:r>
                              <m:r>
                                <a:rPr lang="ar-AE">
                                  <a:latin typeface="Cambria Math" panose="02040503050406030204" pitchFamily="18" charset="0"/>
                                </a:rPr>
                                <m:t>𝑓</m:t>
                              </m:r>
                            </m:num>
                            <m:den>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𝑥</m:t>
                                  </m:r>
                                </m:e>
                                <m:sub>
                                  <m:r>
                                    <a:rPr lang="ar-AE">
                                      <a:latin typeface="Cambria Math" panose="02040503050406030204" pitchFamily="18" charset="0"/>
                                    </a:rPr>
                                    <m:t>𝑗</m:t>
                                  </m:r>
                                </m:sub>
                              </m:sSub>
                            </m:den>
                          </m:f>
                        </m:e>
                      </m:d>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𝑈</m:t>
                          </m:r>
                        </m:e>
                        <m:sub>
                          <m:r>
                            <a:rPr lang="ar-AE">
                              <a:latin typeface="Cambria Math" panose="02040503050406030204" pitchFamily="18" charset="0"/>
                            </a:rPr>
                            <m:t>𝑖</m:t>
                          </m:r>
                        </m:sub>
                      </m:sSub>
                      <m:f>
                        <m:fPr>
                          <m:ctrlPr>
                            <a:rPr lang="ar-AE" i="1">
                              <a:latin typeface="Cambria Math" panose="02040503050406030204" pitchFamily="18" charset="0"/>
                            </a:rPr>
                          </m:ctrlPr>
                        </m:fPr>
                        <m:num>
                          <m:r>
                            <a:rPr lang="ar-AE">
                              <a:latin typeface="Cambria Math" panose="02040503050406030204" pitchFamily="18" charset="0"/>
                            </a:rPr>
                            <m:t>𝜕</m:t>
                          </m:r>
                          <m:r>
                            <a:rPr lang="ar-AE">
                              <a:latin typeface="Cambria Math" panose="02040503050406030204" pitchFamily="18" charset="0"/>
                            </a:rPr>
                            <m:t>𝑓</m:t>
                          </m:r>
                        </m:num>
                        <m:den>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𝑥</m:t>
                              </m:r>
                            </m:e>
                            <m:sub>
                              <m:r>
                                <a:rPr lang="ar-AE">
                                  <a:latin typeface="Cambria Math" panose="02040503050406030204" pitchFamily="18" charset="0"/>
                                </a:rPr>
                                <m:t>𝑖</m:t>
                              </m:r>
                            </m:sub>
                          </m:sSub>
                        </m:den>
                      </m:f>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𝑉</m:t>
                          </m:r>
                        </m:e>
                        <m:sub>
                          <m:r>
                            <a:rPr lang="ar-AE">
                              <a:latin typeface="Cambria Math" panose="02040503050406030204" pitchFamily="18" charset="0"/>
                            </a:rPr>
                            <m:t>𝑑</m:t>
                          </m:r>
                          <m:r>
                            <a:rPr lang="ar-AE">
                              <a:latin typeface="Cambria Math" panose="02040503050406030204" pitchFamily="18" charset="0"/>
                            </a:rPr>
                            <m:t>,</m:t>
                          </m:r>
                          <m:r>
                            <a:rPr lang="ar-AE">
                              <a:latin typeface="Cambria Math" panose="02040503050406030204" pitchFamily="18" charset="0"/>
                            </a:rPr>
                            <m:t>𝑖</m:t>
                          </m:r>
                        </m:sub>
                      </m:sSub>
                      <m:f>
                        <m:fPr>
                          <m:ctrlPr>
                            <a:rPr lang="ar-AE" i="1">
                              <a:latin typeface="Cambria Math" panose="02040503050406030204" pitchFamily="18" charset="0"/>
                            </a:rPr>
                          </m:ctrlPr>
                        </m:fPr>
                        <m:num>
                          <m:r>
                            <a:rPr lang="ar-AE">
                              <a:latin typeface="Cambria Math" panose="02040503050406030204" pitchFamily="18" charset="0"/>
                            </a:rPr>
                            <m:t>𝜕</m:t>
                          </m:r>
                          <m:r>
                            <a:rPr lang="ar-AE">
                              <a:latin typeface="Cambria Math" panose="02040503050406030204" pitchFamily="18" charset="0"/>
                            </a:rPr>
                            <m:t>𝑓</m:t>
                          </m:r>
                        </m:num>
                        <m:den>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𝑥</m:t>
                              </m:r>
                            </m:e>
                            <m:sub>
                              <m:r>
                                <a:rPr lang="ar-AE">
                                  <a:latin typeface="Cambria Math" panose="02040503050406030204" pitchFamily="18" charset="0"/>
                                </a:rPr>
                                <m:t>𝑖</m:t>
                              </m:r>
                            </m:sub>
                          </m:sSub>
                        </m:den>
                      </m:f>
                      <m:r>
                        <a:rPr lang="ar-AE">
                          <a:latin typeface="Cambria Math" panose="02040503050406030204" pitchFamily="18" charset="0"/>
                        </a:rPr>
                        <m:t>+</m:t>
                      </m:r>
                      <m:f>
                        <m:fPr>
                          <m:ctrlPr>
                            <a:rPr lang="ar-AE" i="1">
                              <a:latin typeface="Cambria Math" panose="02040503050406030204" pitchFamily="18" charset="0"/>
                            </a:rPr>
                          </m:ctrlPr>
                        </m:fPr>
                        <m:num>
                          <m:r>
                            <a:rPr lang="ar-AE">
                              <a:latin typeface="Cambria Math" panose="02040503050406030204" pitchFamily="18" charset="0"/>
                            </a:rPr>
                            <m:t>1</m:t>
                          </m:r>
                        </m:num>
                        <m:den>
                          <m:r>
                            <a:rPr lang="ar-AE">
                              <a:latin typeface="Cambria Math" panose="02040503050406030204" pitchFamily="18" charset="0"/>
                            </a:rPr>
                            <m:t>3</m:t>
                          </m:r>
                        </m:den>
                      </m:f>
                      <m:f>
                        <m:fPr>
                          <m:ctrlPr>
                            <a:rPr lang="ar-AE" i="1">
                              <a:latin typeface="Cambria Math" panose="02040503050406030204" pitchFamily="18" charset="0"/>
                            </a:rPr>
                          </m:ctrlPr>
                        </m:fPr>
                        <m:num>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𝑈</m:t>
                              </m:r>
                            </m:e>
                            <m:sub>
                              <m:r>
                                <a:rPr lang="ar-AE">
                                  <a:latin typeface="Cambria Math" panose="02040503050406030204" pitchFamily="18" charset="0"/>
                                </a:rPr>
                                <m:t>𝑖</m:t>
                              </m:r>
                            </m:sub>
                          </m:sSub>
                        </m:num>
                        <m:den>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𝑥</m:t>
                              </m:r>
                            </m:e>
                            <m:sub>
                              <m:r>
                                <a:rPr lang="ar-AE">
                                  <a:latin typeface="Cambria Math" panose="02040503050406030204" pitchFamily="18" charset="0"/>
                                </a:rPr>
                                <m:t>𝑖</m:t>
                              </m:r>
                            </m:sub>
                          </m:sSub>
                        </m:den>
                      </m:f>
                      <m:d>
                        <m:dPr>
                          <m:begChr m:val="["/>
                          <m:endChr m:val="]"/>
                          <m:ctrlPr>
                            <a:rPr lang="ar-AE" i="1">
                              <a:latin typeface="Cambria Math" panose="02040503050406030204" pitchFamily="18" charset="0"/>
                            </a:rPr>
                          </m:ctrlPr>
                        </m:dPr>
                        <m:e>
                          <m:f>
                            <m:fPr>
                              <m:ctrlPr>
                                <a:rPr lang="ar-AE" i="1">
                                  <a:latin typeface="Cambria Math" panose="02040503050406030204" pitchFamily="18" charset="0"/>
                                </a:rPr>
                              </m:ctrlPr>
                            </m:fPr>
                            <m:num>
                              <m:r>
                                <a:rPr lang="ar-AE">
                                  <a:latin typeface="Cambria Math" panose="02040503050406030204" pitchFamily="18" charset="0"/>
                                </a:rPr>
                                <m:t>𝜕</m:t>
                              </m:r>
                              <m:r>
                                <a:rPr lang="ar-AE">
                                  <a:latin typeface="Cambria Math" panose="02040503050406030204" pitchFamily="18" charset="0"/>
                                </a:rPr>
                                <m:t>𝑓</m:t>
                              </m:r>
                            </m:num>
                            <m:den>
                              <m:r>
                                <a:rPr lang="ar-AE">
                                  <a:latin typeface="Cambria Math" panose="02040503050406030204" pitchFamily="18" charset="0"/>
                                </a:rPr>
                                <m:t>𝜕</m:t>
                              </m:r>
                              <m:r>
                                <m:rPr>
                                  <m:sty m:val="p"/>
                                </m:rPr>
                                <a:rPr lang="en-US">
                                  <a:latin typeface="Cambria Math" panose="02040503050406030204" pitchFamily="18" charset="0"/>
                                </a:rPr>
                                <m:t>ln</m:t>
                              </m:r>
                              <m:r>
                                <a:rPr lang="en-US">
                                  <a:latin typeface="Cambria Math" panose="02040503050406030204" pitchFamily="18" charset="0"/>
                                </a:rPr>
                                <m:t>𝑝</m:t>
                              </m:r>
                            </m:den>
                          </m:f>
                        </m:e>
                      </m:d>
                      <m:r>
                        <a:rPr lang="ar-AE">
                          <a:latin typeface="Cambria Math" panose="02040503050406030204" pitchFamily="18" charset="0"/>
                        </a:rPr>
                        <m:t>+</m:t>
                      </m:r>
                      <m:r>
                        <m:rPr>
                          <m:sty m:val="p"/>
                        </m:rPr>
                        <a:rPr lang="en-US" b="0" i="0" smtClean="0">
                          <a:latin typeface="Cambria Math" panose="02040503050406030204" pitchFamily="18" charset="0"/>
                        </a:rPr>
                        <m:t>Q</m:t>
                      </m:r>
                    </m:oMath>
                  </m:oMathPara>
                </a14:m>
                <a:endParaRPr lang="ar-AE"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074589" y="3844380"/>
                <a:ext cx="5123259" cy="1115451"/>
              </a:xfrm>
              <a:blipFill>
                <a:blip r:embed="rId3"/>
                <a:stretch>
                  <a:fillRect/>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98A3A10E-FAD0-552A-09B4-B797353FD6C1}"/>
              </a:ext>
            </a:extLst>
          </p:cNvPr>
          <p:cNvSpPr txBox="1"/>
          <p:nvPr/>
        </p:nvSpPr>
        <p:spPr>
          <a:xfrm>
            <a:off x="84841" y="122078"/>
            <a:ext cx="4388179" cy="1323439"/>
          </a:xfrm>
          <a:prstGeom prst="rect">
            <a:avLst/>
          </a:prstGeom>
          <a:noFill/>
          <a:ln>
            <a:solidFill>
              <a:schemeClr val="accent1"/>
            </a:solidFill>
          </a:ln>
        </p:spPr>
        <p:txBody>
          <a:bodyPr wrap="square">
            <a:spAutoFit/>
          </a:bodyPr>
          <a:lstStyle/>
          <a:p>
            <a:pPr marL="0" lvl="0" indent="0">
              <a:buNone/>
            </a:pPr>
            <a:r>
              <a:rPr lang="en-US" sz="1600" dirty="0"/>
              <a:t>Understanding how energetic particles are transported in the heliosphere (and accelerated) remains one of the central problems in space physics &amp; astrophysics. </a:t>
            </a:r>
            <a:r>
              <a:rPr lang="en-US" sz="1600" dirty="0">
                <a:solidFill>
                  <a:schemeClr val="bg1">
                    <a:lumMod val="50000"/>
                  </a:schemeClr>
                </a:solidFill>
              </a:rPr>
              <a:t>Despite decades of research, many long-standing questions persist.</a:t>
            </a:r>
          </a:p>
        </p:txBody>
      </p:sp>
      <p:pic>
        <p:nvPicPr>
          <p:cNvPr id="5" name="Picture 1" descr="images/energetic_particles_helio.png">
            <a:extLst>
              <a:ext uri="{FF2B5EF4-FFF2-40B4-BE49-F238E27FC236}">
                <a16:creationId xmlns:a16="http://schemas.microsoft.com/office/drawing/2014/main" id="{95A7BA01-AC64-9D20-DF75-D5562786F3F1}"/>
              </a:ext>
            </a:extLst>
          </p:cNvPr>
          <p:cNvPicPr>
            <a:picLocks noGrp="1" noChangeAspect="1"/>
          </p:cNvPicPr>
          <p:nvPr/>
        </p:nvPicPr>
        <p:blipFill>
          <a:blip r:embed="rId4"/>
          <a:stretch>
            <a:fillRect/>
          </a:stretch>
        </p:blipFill>
        <p:spPr bwMode="auto">
          <a:xfrm>
            <a:off x="84840" y="1421374"/>
            <a:ext cx="3989749" cy="3481252"/>
          </a:xfrm>
          <a:prstGeom prst="rect">
            <a:avLst/>
          </a:prstGeom>
          <a:noFill/>
          <a:ln w="9525">
            <a:noFill/>
            <a:headEnd/>
            <a:tailEnd/>
          </a:ln>
        </p:spPr>
      </p:pic>
      <p:sp>
        <p:nvSpPr>
          <p:cNvPr id="6" name="TextBox 5">
            <a:extLst>
              <a:ext uri="{FF2B5EF4-FFF2-40B4-BE49-F238E27FC236}">
                <a16:creationId xmlns:a16="http://schemas.microsoft.com/office/drawing/2014/main" id="{D489A3CB-3267-ADE3-2B48-97592A2BBA41}"/>
              </a:ext>
            </a:extLst>
          </p:cNvPr>
          <p:cNvSpPr txBox="1"/>
          <p:nvPr/>
        </p:nvSpPr>
        <p:spPr>
          <a:xfrm>
            <a:off x="203232" y="4774168"/>
            <a:ext cx="4572000" cy="369332"/>
          </a:xfrm>
          <a:prstGeom prst="rect">
            <a:avLst/>
          </a:prstGeom>
          <a:noFill/>
        </p:spPr>
        <p:txBody>
          <a:bodyPr wrap="square">
            <a:spAutoFit/>
          </a:bodyPr>
          <a:lstStyle/>
          <a:p>
            <a:r>
              <a:rPr lang="en-US" b="1" i="1" dirty="0"/>
              <a:t>Desai and  </a:t>
            </a:r>
            <a:r>
              <a:rPr lang="en-US" b="1" i="1" dirty="0" err="1"/>
              <a:t>Giacalone</a:t>
            </a:r>
            <a:r>
              <a:rPr lang="en-US" b="1" i="1" dirty="0"/>
              <a:t> (2016)</a:t>
            </a:r>
          </a:p>
        </p:txBody>
      </p:sp>
      <p:pic>
        <p:nvPicPr>
          <p:cNvPr id="7" name="Picture 2">
            <a:extLst>
              <a:ext uri="{FF2B5EF4-FFF2-40B4-BE49-F238E27FC236}">
                <a16:creationId xmlns:a16="http://schemas.microsoft.com/office/drawing/2014/main" id="{BD58E77F-6200-0CCE-C5D5-5CC37B93B01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1999" y="30051"/>
            <a:ext cx="3412503" cy="331102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B312E81-3FFC-3B27-005E-69E52D2F9232}"/>
              </a:ext>
            </a:extLst>
          </p:cNvPr>
          <p:cNvSpPr txBox="1"/>
          <p:nvPr/>
        </p:nvSpPr>
        <p:spPr>
          <a:xfrm>
            <a:off x="7790691" y="3353871"/>
            <a:ext cx="4600280" cy="369332"/>
          </a:xfrm>
          <a:prstGeom prst="rect">
            <a:avLst/>
          </a:prstGeom>
          <a:noFill/>
        </p:spPr>
        <p:txBody>
          <a:bodyPr wrap="square">
            <a:spAutoFit/>
          </a:bodyPr>
          <a:lstStyle/>
          <a:p>
            <a:r>
              <a:rPr lang="en-US" dirty="0"/>
              <a:t>(Parker 1965)</a:t>
            </a:r>
          </a:p>
        </p:txBody>
      </p:sp>
      <p:sp>
        <p:nvSpPr>
          <p:cNvPr id="11" name="TextBox 10">
            <a:extLst>
              <a:ext uri="{FF2B5EF4-FFF2-40B4-BE49-F238E27FC236}">
                <a16:creationId xmlns:a16="http://schemas.microsoft.com/office/drawing/2014/main" id="{11FB0930-4F51-0707-BDCE-DA0061568DA1}"/>
              </a:ext>
            </a:extLst>
          </p:cNvPr>
          <p:cNvSpPr txBox="1"/>
          <p:nvPr/>
        </p:nvSpPr>
        <p:spPr>
          <a:xfrm>
            <a:off x="3238107" y="5515562"/>
            <a:ext cx="6080288" cy="2308324"/>
          </a:xfrm>
          <a:prstGeom prst="rect">
            <a:avLst/>
          </a:prstGeom>
          <a:noFill/>
        </p:spPr>
        <p:txBody>
          <a:bodyPr wrap="square">
            <a:spAutoFit/>
          </a:bodyPr>
          <a:lstStyle/>
          <a:p>
            <a:pPr marL="0" lvl="0" indent="0">
              <a:buNone/>
            </a:pPr>
            <a:r>
              <a:rPr lang="en-US" dirty="0"/>
              <a:t>It captures four main transport processes:</a:t>
            </a:r>
          </a:p>
          <a:p>
            <a:pPr lvl="0"/>
            <a:r>
              <a:rPr lang="en-US" dirty="0"/>
              <a:t>spatial diffusion (particle scattering)</a:t>
            </a:r>
          </a:p>
          <a:p>
            <a:pPr lvl="0"/>
            <a:r>
              <a:rPr lang="en-US" dirty="0"/>
              <a:t>advection with the solar wind</a:t>
            </a:r>
          </a:p>
          <a:p>
            <a:pPr lvl="0"/>
            <a:r>
              <a:rPr lang="en-US" dirty="0"/>
              <a:t>drifts (such as gradient and curvature drifts)</a:t>
            </a:r>
          </a:p>
          <a:p>
            <a:pPr lvl="0"/>
            <a:r>
              <a:rPr lang="en-US" dirty="0"/>
              <a:t>adiabatic energy change</a:t>
            </a:r>
          </a:p>
          <a:p>
            <a:pPr marL="0" lvl="0" indent="0">
              <a:buNone/>
            </a:pPr>
            <a:r>
              <a:rPr lang="en-US" dirty="0"/>
              <a:t>However, these frameworks struggle to explain all the dynamics observed.</a:t>
            </a:r>
          </a:p>
          <a:p>
            <a:endParaRPr lang="en-US" dirty="0"/>
          </a:p>
        </p:txBody>
      </p:sp>
      <p:sp>
        <p:nvSpPr>
          <p:cNvPr id="15" name="TextBox 14">
            <a:extLst>
              <a:ext uri="{FF2B5EF4-FFF2-40B4-BE49-F238E27FC236}">
                <a16:creationId xmlns:a16="http://schemas.microsoft.com/office/drawing/2014/main" id="{768C08AF-409B-AF1C-EF21-F0192D3CFEC2}"/>
              </a:ext>
            </a:extLst>
          </p:cNvPr>
          <p:cNvSpPr txBox="1"/>
          <p:nvPr/>
        </p:nvSpPr>
        <p:spPr>
          <a:xfrm>
            <a:off x="4008601" y="4428793"/>
            <a:ext cx="6245256" cy="646331"/>
          </a:xfrm>
          <a:prstGeom prst="rect">
            <a:avLst/>
          </a:prstGeom>
          <a:noFill/>
        </p:spPr>
        <p:txBody>
          <a:bodyPr wrap="square">
            <a:spAutoFit/>
          </a:bodyPr>
          <a:lstStyle/>
          <a:p>
            <a:pPr marL="0" algn="l" rtl="0" eaLnBrk="1" latinLnBrk="0" hangingPunct="1">
              <a:spcBef>
                <a:spcPts val="0"/>
              </a:spcBef>
              <a:spcAft>
                <a:spcPts val="0"/>
              </a:spcAft>
            </a:pPr>
            <a:r>
              <a:rPr lang="en-US" dirty="0"/>
              <a:t>Four main transport processes:</a:t>
            </a:r>
          </a:p>
          <a:p>
            <a:pPr marL="0" algn="l" rtl="0" eaLnBrk="1" latinLnBrk="0" hangingPunct="1">
              <a:spcBef>
                <a:spcPts val="0"/>
              </a:spcBef>
              <a:spcAft>
                <a:spcPts val="0"/>
              </a:spcAft>
            </a:pPr>
            <a:r>
              <a:rPr lang="en-US" sz="1800" kern="1200" dirty="0">
                <a:solidFill>
                  <a:srgbClr val="000000"/>
                </a:solidFill>
                <a:effectLst/>
                <a:latin typeface="Calibri" panose="020F0502020204030204" pitchFamily="34" charset="0"/>
                <a:ea typeface="+mn-ea"/>
                <a:cs typeface="+mn-cs"/>
              </a:rPr>
              <a:t>	spatial diffusion, </a:t>
            </a:r>
            <a:r>
              <a:rPr lang="en-US" dirty="0">
                <a:solidFill>
                  <a:srgbClr val="000000"/>
                </a:solidFill>
                <a:latin typeface="Calibri" panose="020F0502020204030204" pitchFamily="34" charset="0"/>
              </a:rPr>
              <a:t>a</a:t>
            </a:r>
            <a:r>
              <a:rPr lang="en-US" sz="1800" kern="1200" dirty="0">
                <a:solidFill>
                  <a:srgbClr val="000000"/>
                </a:solidFill>
                <a:effectLst/>
                <a:latin typeface="Calibri" panose="020F0502020204030204" pitchFamily="34" charset="0"/>
                <a:ea typeface="+mn-ea"/>
                <a:cs typeface="+mn-cs"/>
              </a:rPr>
              <a:t>dvection, drifts, energy change</a:t>
            </a:r>
            <a:endParaRPr lang="en-US" dirty="0">
              <a:effectLs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Transition Matrix</a:t>
            </a:r>
          </a:p>
        </p:txBody>
      </p:sp>
      <p:pic>
        <p:nvPicPr>
          <p:cNvPr id="3" name="Picture 1" descr="../figures/tm/example.png"/>
          <p:cNvPicPr>
            <a:picLocks noGrp="1" noChangeAspect="1"/>
          </p:cNvPicPr>
          <p:nvPr/>
        </p:nvPicPr>
        <p:blipFill>
          <a:blip r:embed="rId2"/>
          <a:stretch>
            <a:fillRect/>
          </a:stretch>
        </p:blipFill>
        <p:spPr bwMode="auto">
          <a:xfrm>
            <a:off x="2032000" y="1193800"/>
            <a:ext cx="5080000" cy="3390900"/>
          </a:xfrm>
          <a:prstGeom prst="rect">
            <a:avLst/>
          </a:prstGeom>
          <a:noFill/>
          <a:ln w="9525">
            <a:noFill/>
            <a:headEnd/>
            <a:tailEnd/>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Long-Term Pitch Angle Evolution</a:t>
            </a:r>
          </a:p>
        </p:txBody>
      </p:sp>
      <p:pic>
        <p:nvPicPr>
          <p:cNvPr id="3" name="Picture 1" descr="../figures/pa_jump_history.png"/>
          <p:cNvPicPr>
            <a:picLocks noGrp="1" noChangeAspect="1"/>
          </p:cNvPicPr>
          <p:nvPr/>
        </p:nvPicPr>
        <p:blipFill>
          <a:blip r:embed="rId3"/>
          <a:stretch>
            <a:fillRect/>
          </a:stretch>
        </p:blipFill>
        <p:spPr bwMode="auto">
          <a:xfrm>
            <a:off x="219153" y="991080"/>
            <a:ext cx="5542658" cy="4152420"/>
          </a:xfrm>
          <a:prstGeom prst="rect">
            <a:avLst/>
          </a:prstGeom>
          <a:noFill/>
          <a:ln w="9525">
            <a:noFill/>
            <a:headEnd/>
            <a:tailEnd/>
          </a:ln>
        </p:spPr>
      </p:pic>
      <p:sp>
        <p:nvSpPr>
          <p:cNvPr id="4" name="TextBox 3"/>
          <p:cNvSpPr txBox="1"/>
          <p:nvPr/>
        </p:nvSpPr>
        <p:spPr>
          <a:xfrm>
            <a:off x="5945069" y="1545310"/>
            <a:ext cx="3015673" cy="1057249"/>
          </a:xfrm>
          <a:prstGeom prst="rect">
            <a:avLst/>
          </a:prstGeom>
          <a:noFill/>
        </p:spPr>
        <p:txBody>
          <a:bodyPr/>
          <a:lstStyle/>
          <a:p>
            <a:pPr marL="0" lvl="0" indent="0" algn="ctr">
              <a:buNone/>
            </a:pPr>
            <a:r>
              <a:rPr sz="2400" dirty="0"/>
              <a:t>Example of Multiple Pitch Angle Scattering for Different Energies</a:t>
            </a:r>
          </a:p>
        </p:txBody>
      </p:sp>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CC71EFA7-5EF9-CADF-AE5E-0E10306193E3}"/>
                  </a:ext>
                </a:extLst>
              </p:cNvPr>
              <p:cNvSpPr>
                <a:spLocks noGrp="1"/>
              </p:cNvSpPr>
              <p:nvPr>
                <p:ph idx="1"/>
              </p:nvPr>
            </p:nvSpPr>
            <p:spPr>
              <a:xfrm>
                <a:off x="5761810" y="3091783"/>
                <a:ext cx="3382190" cy="3394472"/>
              </a:xfrm>
            </p:spPr>
            <p:txBody>
              <a:bodyPr/>
              <a:lstStyle/>
              <a:p>
                <a:pPr marL="0" lvl="0" indent="0">
                  <a:buNone/>
                </a:pPr>
                <a14:m>
                  <m:oMathPara xmlns:m="http://schemas.openxmlformats.org/officeDocument/2006/math">
                    <m:oMathParaPr>
                      <m:jc m:val="center"/>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𝑛</m:t>
                          </m:r>
                          <m:r>
                            <a:rPr>
                              <a:latin typeface="Cambria Math" panose="02040503050406030204" pitchFamily="18" charset="0"/>
                            </a:rPr>
                            <m:t>+1,</m:t>
                          </m:r>
                          <m:r>
                            <a:rPr>
                              <a:latin typeface="Cambria Math" panose="02040503050406030204" pitchFamily="18" charset="0"/>
                            </a:rPr>
                            <m:t>𝑖</m:t>
                          </m:r>
                        </m:sub>
                      </m:sSub>
                      <m:r>
                        <a:rPr>
                          <a:latin typeface="Cambria Math" panose="02040503050406030204" pitchFamily="18" charset="0"/>
                        </a:rPr>
                        <m:t>=</m:t>
                      </m:r>
                      <m:r>
                        <a:rPr>
                          <a:latin typeface="Cambria Math" panose="02040503050406030204" pitchFamily="18" charset="0"/>
                        </a:rPr>
                        <m:t>𝑊</m:t>
                      </m:r>
                      <m:d>
                        <m:dPr>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𝑛</m:t>
                              </m:r>
                              <m:r>
                                <a:rPr>
                                  <a:latin typeface="Cambria Math" panose="02040503050406030204" pitchFamily="18" charset="0"/>
                                </a:rPr>
                                <m:t>,</m:t>
                              </m:r>
                              <m:r>
                                <a:rPr>
                                  <a:latin typeface="Cambria Math" panose="02040503050406030204" pitchFamily="18" charset="0"/>
                                </a:rPr>
                                <m:t>𝑖</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𝜉</m:t>
                              </m:r>
                            </m:e>
                            <m:sub>
                              <m:r>
                                <a:rPr>
                                  <a:latin typeface="Cambria Math" panose="02040503050406030204" pitchFamily="18" charset="0"/>
                                </a:rPr>
                                <m:t>𝑛</m:t>
                              </m:r>
                              <m:r>
                                <a:rPr>
                                  <a:latin typeface="Cambria Math" panose="02040503050406030204" pitchFamily="18" charset="0"/>
                                </a:rPr>
                                <m:t>,</m:t>
                              </m:r>
                              <m:r>
                                <a:rPr>
                                  <a:latin typeface="Cambria Math" panose="02040503050406030204" pitchFamily="18" charset="0"/>
                                </a:rPr>
                                <m:t>𝑖</m:t>
                              </m:r>
                            </m:sub>
                          </m:sSub>
                        </m:e>
                      </m:d>
                    </m:oMath>
                  </m:oMathPara>
                </a14:m>
                <a:endParaRPr dirty="0"/>
              </a:p>
            </p:txBody>
          </p:sp>
        </mc:Choice>
        <mc:Fallback xmlns="">
          <p:sp>
            <p:nvSpPr>
              <p:cNvPr id="5" name="Content Placeholder 2">
                <a:extLst>
                  <a:ext uri="{FF2B5EF4-FFF2-40B4-BE49-F238E27FC236}">
                    <a16:creationId xmlns:a16="http://schemas.microsoft.com/office/drawing/2014/main" id="{CC71EFA7-5EF9-CADF-AE5E-0E10306193E3}"/>
                  </a:ext>
                </a:extLst>
              </p:cNvPr>
              <p:cNvSpPr>
                <a:spLocks noGrp="1" noRot="1" noChangeAspect="1" noMove="1" noResize="1" noEditPoints="1" noAdjustHandles="1" noChangeArrowheads="1" noChangeShapeType="1" noTextEdit="1"/>
              </p:cNvSpPr>
              <p:nvPr>
                <p:ph idx="1"/>
              </p:nvPr>
            </p:nvSpPr>
            <p:spPr>
              <a:xfrm>
                <a:off x="5761810" y="3091783"/>
                <a:ext cx="3382190" cy="3394472"/>
              </a:xfrm>
              <a:blipFill>
                <a:blip r:embed="rId4"/>
                <a:stretch>
                  <a:fillRect/>
                </a:stretch>
              </a:blipFill>
            </p:spPr>
            <p:txBody>
              <a:bodyPr/>
              <a:lstStyle/>
              <a:p>
                <a:r>
                  <a:rPr lang="en-US">
                    <a:noFill/>
                  </a:rPr>
                  <a:t> </a:t>
                </a:r>
              </a:p>
            </p:txBody>
          </p:sp>
        </mc:Fallback>
      </mc:AlternateContent>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7E74F0-EC36-1E1C-2976-B029C22387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223167-78C0-DF56-F172-8978765F3A37}"/>
              </a:ext>
            </a:extLst>
          </p:cNvPr>
          <p:cNvSpPr>
            <a:spLocks noGrp="1"/>
          </p:cNvSpPr>
          <p:nvPr>
            <p:ph type="title"/>
          </p:nvPr>
        </p:nvSpPr>
        <p:spPr>
          <a:xfrm>
            <a:off x="-1396652" y="-182265"/>
            <a:ext cx="8229600" cy="857250"/>
          </a:xfrm>
        </p:spPr>
        <p:txBody>
          <a:bodyPr>
            <a:normAutofit/>
          </a:bodyPr>
          <a:lstStyle/>
          <a:p>
            <a:r>
              <a:rPr lang="en-US" dirty="0"/>
              <a:t>Pitch angle scattering Diffusion</a:t>
            </a:r>
            <a:endParaRPr dirty="0"/>
          </a:p>
        </p:txBody>
      </p:sp>
      <mc:AlternateContent xmlns:mc="http://schemas.openxmlformats.org/markup-compatibility/2006">
        <mc:Choice xmlns:a14="http://schemas.microsoft.com/office/drawing/2010/main" Requires="a14">
          <p:sp>
            <p:nvSpPr>
              <p:cNvPr id="7" name="Text Placeholder 3">
                <a:extLst>
                  <a:ext uri="{FF2B5EF4-FFF2-40B4-BE49-F238E27FC236}">
                    <a16:creationId xmlns:a16="http://schemas.microsoft.com/office/drawing/2014/main" id="{ADFA9886-AB84-F1E2-50AD-AFD95C83BC48}"/>
                  </a:ext>
                </a:extLst>
              </p:cNvPr>
              <p:cNvSpPr txBox="1">
                <a:spLocks/>
              </p:cNvSpPr>
              <p:nvPr/>
            </p:nvSpPr>
            <p:spPr>
              <a:xfrm>
                <a:off x="79798" y="3650797"/>
                <a:ext cx="4320539" cy="1389458"/>
              </a:xfrm>
              <a:prstGeom prst="rect">
                <a:avLst/>
              </a:prstGeom>
            </p:spPr>
            <p:txBody>
              <a:bodyPr/>
              <a:lst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buFont typeface="Arial"/>
                  <a:buNone/>
                </a:pPr>
                <a14:m>
                  <m:oMathPara xmlns:m="http://schemas.openxmlformats.org/officeDocument/2006/math">
                    <m:oMathParaPr>
                      <m:jc m:val="center"/>
                    </m:oMathParaPr>
                    <m:oMath xmlns:m="http://schemas.openxmlformats.org/officeDocument/2006/math">
                      <m:m>
                        <m:mPr>
                          <m:plcHide m:val="on"/>
                          <m:mcs>
                            <m:mc>
                              <m:mcPr>
                                <m:count m:val="1"/>
                                <m:mcJc m:val="center"/>
                              </m:mcPr>
                            </m:mc>
                          </m:mcs>
                          <m:ctrlPr>
                            <a:rPr lang="ar-AE" sz="1600" i="1" smtClean="0">
                              <a:latin typeface="Cambria Math" panose="02040503050406030204" pitchFamily="18" charset="0"/>
                            </a:rPr>
                          </m:ctrlPr>
                        </m:mPr>
                        <m:mr>
                          <m:e>
                            <m:sSub>
                              <m:sSubPr>
                                <m:ctrlPr>
                                  <a:rPr lang="ar-AE" sz="1600" i="1">
                                    <a:latin typeface="Cambria Math" panose="02040503050406030204" pitchFamily="18" charset="0"/>
                                  </a:rPr>
                                </m:ctrlPr>
                              </m:sSubPr>
                              <m:e>
                                <m:r>
                                  <a:rPr lang="ar-AE" sz="1600">
                                    <a:latin typeface="Cambria Math" panose="02040503050406030204" pitchFamily="18" charset="0"/>
                                  </a:rPr>
                                  <m:t>𝑀</m:t>
                                </m:r>
                              </m:e>
                              <m:sub>
                                <m:r>
                                  <a:rPr lang="ar-AE" sz="1600">
                                    <a:latin typeface="Cambria Math" panose="02040503050406030204" pitchFamily="18" charset="0"/>
                                  </a:rPr>
                                  <m:t>1</m:t>
                                </m:r>
                              </m:sub>
                            </m:sSub>
                            <m:d>
                              <m:dPr>
                                <m:ctrlPr>
                                  <a:rPr lang="ar-AE" sz="1600" i="1">
                                    <a:latin typeface="Cambria Math" panose="02040503050406030204" pitchFamily="18" charset="0"/>
                                  </a:rPr>
                                </m:ctrlPr>
                              </m:dPr>
                              <m:e>
                                <m:r>
                                  <a:rPr lang="ar-AE" sz="1600">
                                    <a:latin typeface="Cambria Math" panose="02040503050406030204" pitchFamily="18" charset="0"/>
                                  </a:rPr>
                                  <m:t>𝑛</m:t>
                                </m:r>
                              </m:e>
                            </m:d>
                            <m:r>
                              <a:rPr lang="ar-AE" sz="1600">
                                <a:latin typeface="Cambria Math" panose="02040503050406030204" pitchFamily="18" charset="0"/>
                              </a:rPr>
                              <m:t>=</m:t>
                            </m:r>
                            <m:sSup>
                              <m:sSupPr>
                                <m:ctrlPr>
                                  <a:rPr lang="ar-AE" sz="1600" i="1">
                                    <a:latin typeface="Cambria Math" panose="02040503050406030204" pitchFamily="18" charset="0"/>
                                  </a:rPr>
                                </m:ctrlPr>
                              </m:sSupPr>
                              <m:e>
                                <m:r>
                                  <a:rPr lang="ar-AE" sz="1600">
                                    <a:latin typeface="Cambria Math" panose="02040503050406030204" pitchFamily="18" charset="0"/>
                                  </a:rPr>
                                  <m:t>𝑁</m:t>
                                </m:r>
                              </m:e>
                              <m:sup>
                                <m:r>
                                  <a:rPr lang="ar-AE" sz="1600">
                                    <a:latin typeface="Cambria Math" panose="02040503050406030204" pitchFamily="18" charset="0"/>
                                  </a:rPr>
                                  <m:t>−1</m:t>
                                </m:r>
                              </m:sup>
                            </m:sSup>
                            <m:nary>
                              <m:naryPr>
                                <m:chr m:val="∑"/>
                                <m:limLoc m:val="undOvr"/>
                                <m:ctrlPr>
                                  <a:rPr lang="ar-AE" sz="1600" i="1">
                                    <a:latin typeface="Cambria Math" panose="02040503050406030204" pitchFamily="18" charset="0"/>
                                  </a:rPr>
                                </m:ctrlPr>
                              </m:naryPr>
                              <m:sub>
                                <m:r>
                                  <a:rPr lang="ar-AE" sz="1600">
                                    <a:latin typeface="Cambria Math" panose="02040503050406030204" pitchFamily="18" charset="0"/>
                                  </a:rPr>
                                  <m:t>𝑖</m:t>
                                </m:r>
                                <m:r>
                                  <a:rPr lang="ar-AE" sz="1600">
                                    <a:latin typeface="Cambria Math" panose="02040503050406030204" pitchFamily="18" charset="0"/>
                                  </a:rPr>
                                  <m:t>=1</m:t>
                                </m:r>
                              </m:sub>
                              <m:sup>
                                <m:r>
                                  <a:rPr lang="ar-AE" sz="1600">
                                    <a:latin typeface="Cambria Math" panose="02040503050406030204" pitchFamily="18" charset="0"/>
                                  </a:rPr>
                                  <m:t>𝑁</m:t>
                                </m:r>
                              </m:sup>
                              <m:e>
                                <m:d>
                                  <m:dPr>
                                    <m:ctrlPr>
                                      <a:rPr lang="ar-AE" sz="1600" i="1">
                                        <a:latin typeface="Cambria Math" panose="02040503050406030204" pitchFamily="18" charset="0"/>
                                      </a:rPr>
                                    </m:ctrlPr>
                                  </m:dPr>
                                  <m:e>
                                    <m:sSub>
                                      <m:sSubPr>
                                        <m:ctrlPr>
                                          <a:rPr lang="ar-AE" sz="1600" i="1">
                                            <a:latin typeface="Cambria Math" panose="02040503050406030204" pitchFamily="18" charset="0"/>
                                          </a:rPr>
                                        </m:ctrlPr>
                                      </m:sSubPr>
                                      <m:e>
                                        <m:r>
                                          <a:rPr lang="ar-AE" sz="1600">
                                            <a:latin typeface="Cambria Math" panose="02040503050406030204" pitchFamily="18" charset="0"/>
                                          </a:rPr>
                                          <m:t>𝛼</m:t>
                                        </m:r>
                                      </m:e>
                                      <m:sub>
                                        <m:r>
                                          <a:rPr lang="ar-AE" sz="1600">
                                            <a:latin typeface="Cambria Math" panose="02040503050406030204" pitchFamily="18" charset="0"/>
                                          </a:rPr>
                                          <m:t>𝑛</m:t>
                                        </m:r>
                                        <m:r>
                                          <a:rPr lang="ar-AE" sz="1600">
                                            <a:latin typeface="Cambria Math" panose="02040503050406030204" pitchFamily="18" charset="0"/>
                                          </a:rPr>
                                          <m:t>,</m:t>
                                        </m:r>
                                        <m:r>
                                          <a:rPr lang="ar-AE" sz="1600">
                                            <a:latin typeface="Cambria Math" panose="02040503050406030204" pitchFamily="18" charset="0"/>
                                          </a:rPr>
                                          <m:t>𝑖</m:t>
                                        </m:r>
                                      </m:sub>
                                    </m:sSub>
                                    <m:r>
                                      <a:rPr lang="ar-AE" sz="1600">
                                        <a:latin typeface="Cambria Math" panose="02040503050406030204" pitchFamily="18" charset="0"/>
                                      </a:rPr>
                                      <m:t>−</m:t>
                                    </m:r>
                                    <m:sSub>
                                      <m:sSubPr>
                                        <m:ctrlPr>
                                          <a:rPr lang="ar-AE" sz="1600" i="1">
                                            <a:latin typeface="Cambria Math" panose="02040503050406030204" pitchFamily="18" charset="0"/>
                                          </a:rPr>
                                        </m:ctrlPr>
                                      </m:sSubPr>
                                      <m:e>
                                        <m:r>
                                          <a:rPr lang="ar-AE" sz="1600">
                                            <a:latin typeface="Cambria Math" panose="02040503050406030204" pitchFamily="18" charset="0"/>
                                          </a:rPr>
                                          <m:t>𝛼</m:t>
                                        </m:r>
                                      </m:e>
                                      <m:sub>
                                        <m:r>
                                          <a:rPr lang="ar-AE" sz="1600">
                                            <a:latin typeface="Cambria Math" panose="02040503050406030204" pitchFamily="18" charset="0"/>
                                          </a:rPr>
                                          <m:t>0,</m:t>
                                        </m:r>
                                        <m:r>
                                          <a:rPr lang="ar-AE" sz="1600">
                                            <a:latin typeface="Cambria Math" panose="02040503050406030204" pitchFamily="18" charset="0"/>
                                          </a:rPr>
                                          <m:t>𝑖</m:t>
                                        </m:r>
                                      </m:sub>
                                    </m:sSub>
                                  </m:e>
                                </m:d>
                              </m:e>
                            </m:nary>
                          </m:e>
                        </m:mr>
                        <m:mr>
                          <m:e>
                            <m:sSub>
                              <m:sSubPr>
                                <m:ctrlPr>
                                  <a:rPr lang="ar-AE" sz="1600" i="1">
                                    <a:latin typeface="Cambria Math" panose="02040503050406030204" pitchFamily="18" charset="0"/>
                                  </a:rPr>
                                </m:ctrlPr>
                              </m:sSubPr>
                              <m:e>
                                <m:r>
                                  <a:rPr lang="ar-AE" sz="1600">
                                    <a:latin typeface="Cambria Math" panose="02040503050406030204" pitchFamily="18" charset="0"/>
                                  </a:rPr>
                                  <m:t>𝑀</m:t>
                                </m:r>
                              </m:e>
                              <m:sub>
                                <m:r>
                                  <a:rPr lang="ar-AE" sz="1600">
                                    <a:latin typeface="Cambria Math" panose="02040503050406030204" pitchFamily="18" charset="0"/>
                                  </a:rPr>
                                  <m:t>2</m:t>
                                </m:r>
                              </m:sub>
                            </m:sSub>
                            <m:d>
                              <m:dPr>
                                <m:ctrlPr>
                                  <a:rPr lang="ar-AE" sz="1600" i="1">
                                    <a:latin typeface="Cambria Math" panose="02040503050406030204" pitchFamily="18" charset="0"/>
                                  </a:rPr>
                                </m:ctrlPr>
                              </m:dPr>
                              <m:e>
                                <m:r>
                                  <a:rPr lang="ar-AE" sz="1600">
                                    <a:latin typeface="Cambria Math" panose="02040503050406030204" pitchFamily="18" charset="0"/>
                                  </a:rPr>
                                  <m:t>𝑛</m:t>
                                </m:r>
                              </m:e>
                            </m:d>
                            <m:r>
                              <a:rPr lang="ar-AE" sz="1600">
                                <a:latin typeface="Cambria Math" panose="02040503050406030204" pitchFamily="18" charset="0"/>
                              </a:rPr>
                              <m:t>=</m:t>
                            </m:r>
                            <m:sSup>
                              <m:sSupPr>
                                <m:ctrlPr>
                                  <a:rPr lang="ar-AE" sz="1600" i="1">
                                    <a:latin typeface="Cambria Math" panose="02040503050406030204" pitchFamily="18" charset="0"/>
                                  </a:rPr>
                                </m:ctrlPr>
                              </m:sSupPr>
                              <m:e>
                                <m:r>
                                  <a:rPr lang="ar-AE" sz="1600">
                                    <a:latin typeface="Cambria Math" panose="02040503050406030204" pitchFamily="18" charset="0"/>
                                  </a:rPr>
                                  <m:t>𝑁</m:t>
                                </m:r>
                              </m:e>
                              <m:sup>
                                <m:r>
                                  <a:rPr lang="ar-AE" sz="1600">
                                    <a:latin typeface="Cambria Math" panose="02040503050406030204" pitchFamily="18" charset="0"/>
                                  </a:rPr>
                                  <m:t>−1</m:t>
                                </m:r>
                              </m:sup>
                            </m:sSup>
                            <m:nary>
                              <m:naryPr>
                                <m:chr m:val="∑"/>
                                <m:limLoc m:val="undOvr"/>
                                <m:ctrlPr>
                                  <a:rPr lang="ar-AE" sz="1600" i="1">
                                    <a:latin typeface="Cambria Math" panose="02040503050406030204" pitchFamily="18" charset="0"/>
                                  </a:rPr>
                                </m:ctrlPr>
                              </m:naryPr>
                              <m:sub>
                                <m:r>
                                  <a:rPr lang="ar-AE" sz="1600">
                                    <a:latin typeface="Cambria Math" panose="02040503050406030204" pitchFamily="18" charset="0"/>
                                  </a:rPr>
                                  <m:t>𝑖</m:t>
                                </m:r>
                                <m:r>
                                  <a:rPr lang="ar-AE" sz="1600">
                                    <a:latin typeface="Cambria Math" panose="02040503050406030204" pitchFamily="18" charset="0"/>
                                  </a:rPr>
                                  <m:t>=1</m:t>
                                </m:r>
                              </m:sub>
                              <m:sup>
                                <m:r>
                                  <a:rPr lang="ar-AE" sz="1600">
                                    <a:latin typeface="Cambria Math" panose="02040503050406030204" pitchFamily="18" charset="0"/>
                                  </a:rPr>
                                  <m:t>𝑁</m:t>
                                </m:r>
                              </m:sup>
                              <m:e>
                                <m:sSup>
                                  <m:sSupPr>
                                    <m:ctrlPr>
                                      <a:rPr lang="ar-AE" sz="1600" i="1">
                                        <a:latin typeface="Cambria Math" panose="02040503050406030204" pitchFamily="18" charset="0"/>
                                      </a:rPr>
                                    </m:ctrlPr>
                                  </m:sSupPr>
                                  <m:e>
                                    <m:d>
                                      <m:dPr>
                                        <m:ctrlPr>
                                          <a:rPr lang="ar-AE" sz="1600" i="1">
                                            <a:latin typeface="Cambria Math" panose="02040503050406030204" pitchFamily="18" charset="0"/>
                                          </a:rPr>
                                        </m:ctrlPr>
                                      </m:dPr>
                                      <m:e>
                                        <m:sSub>
                                          <m:sSubPr>
                                            <m:ctrlPr>
                                              <a:rPr lang="ar-AE" sz="1600" i="1">
                                                <a:latin typeface="Cambria Math" panose="02040503050406030204" pitchFamily="18" charset="0"/>
                                              </a:rPr>
                                            </m:ctrlPr>
                                          </m:sSubPr>
                                          <m:e>
                                            <m:r>
                                              <a:rPr lang="ar-AE" sz="1600">
                                                <a:latin typeface="Cambria Math" panose="02040503050406030204" pitchFamily="18" charset="0"/>
                                              </a:rPr>
                                              <m:t>𝛼</m:t>
                                            </m:r>
                                          </m:e>
                                          <m:sub>
                                            <m:r>
                                              <a:rPr lang="ar-AE" sz="1600">
                                                <a:latin typeface="Cambria Math" panose="02040503050406030204" pitchFamily="18" charset="0"/>
                                              </a:rPr>
                                              <m:t>𝑛</m:t>
                                            </m:r>
                                            <m:r>
                                              <a:rPr lang="ar-AE" sz="1600">
                                                <a:latin typeface="Cambria Math" panose="02040503050406030204" pitchFamily="18" charset="0"/>
                                              </a:rPr>
                                              <m:t>,</m:t>
                                            </m:r>
                                            <m:r>
                                              <a:rPr lang="ar-AE" sz="1600">
                                                <a:latin typeface="Cambria Math" panose="02040503050406030204" pitchFamily="18" charset="0"/>
                                              </a:rPr>
                                              <m:t>𝑖</m:t>
                                            </m:r>
                                          </m:sub>
                                        </m:sSub>
                                        <m:r>
                                          <a:rPr lang="ar-AE" sz="1600">
                                            <a:latin typeface="Cambria Math" panose="02040503050406030204" pitchFamily="18" charset="0"/>
                                          </a:rPr>
                                          <m:t>−</m:t>
                                        </m:r>
                                        <m:sSub>
                                          <m:sSubPr>
                                            <m:ctrlPr>
                                              <a:rPr lang="ar-AE" sz="1600" i="1">
                                                <a:latin typeface="Cambria Math" panose="02040503050406030204" pitchFamily="18" charset="0"/>
                                              </a:rPr>
                                            </m:ctrlPr>
                                          </m:sSubPr>
                                          <m:e>
                                            <m:r>
                                              <a:rPr lang="ar-AE" sz="1600">
                                                <a:latin typeface="Cambria Math" panose="02040503050406030204" pitchFamily="18" charset="0"/>
                                              </a:rPr>
                                              <m:t>𝛼</m:t>
                                            </m:r>
                                          </m:e>
                                          <m:sub>
                                            <m:r>
                                              <a:rPr lang="ar-AE" sz="1600">
                                                <a:latin typeface="Cambria Math" panose="02040503050406030204" pitchFamily="18" charset="0"/>
                                              </a:rPr>
                                              <m:t>0,</m:t>
                                            </m:r>
                                            <m:r>
                                              <a:rPr lang="ar-AE" sz="1600">
                                                <a:latin typeface="Cambria Math" panose="02040503050406030204" pitchFamily="18" charset="0"/>
                                              </a:rPr>
                                              <m:t>𝑖</m:t>
                                            </m:r>
                                          </m:sub>
                                        </m:sSub>
                                      </m:e>
                                    </m:d>
                                  </m:e>
                                  <m:sup>
                                    <m:r>
                                      <a:rPr lang="ar-AE" sz="1600">
                                        <a:latin typeface="Cambria Math" panose="02040503050406030204" pitchFamily="18" charset="0"/>
                                      </a:rPr>
                                      <m:t>2</m:t>
                                    </m:r>
                                  </m:sup>
                                </m:sSup>
                              </m:e>
                            </m:nary>
                            <m:r>
                              <a:rPr lang="ar-AE" sz="1600">
                                <a:latin typeface="Cambria Math" panose="02040503050406030204" pitchFamily="18" charset="0"/>
                              </a:rPr>
                              <m:t>−</m:t>
                            </m:r>
                            <m:sSubSup>
                              <m:sSubSupPr>
                                <m:ctrlPr>
                                  <a:rPr lang="ar-AE" sz="1600" i="1">
                                    <a:latin typeface="Cambria Math" panose="02040503050406030204" pitchFamily="18" charset="0"/>
                                  </a:rPr>
                                </m:ctrlPr>
                              </m:sSubSupPr>
                              <m:e>
                                <m:r>
                                  <a:rPr lang="ar-AE" sz="1600">
                                    <a:latin typeface="Cambria Math" panose="02040503050406030204" pitchFamily="18" charset="0"/>
                                  </a:rPr>
                                  <m:t>𝑀</m:t>
                                </m:r>
                              </m:e>
                              <m:sub>
                                <m:r>
                                  <a:rPr lang="ar-AE" sz="1600">
                                    <a:latin typeface="Cambria Math" panose="02040503050406030204" pitchFamily="18" charset="0"/>
                                  </a:rPr>
                                  <m:t>1</m:t>
                                </m:r>
                              </m:sub>
                              <m:sup>
                                <m:r>
                                  <a:rPr lang="ar-AE" sz="1600">
                                    <a:latin typeface="Cambria Math" panose="02040503050406030204" pitchFamily="18" charset="0"/>
                                  </a:rPr>
                                  <m:t>2</m:t>
                                </m:r>
                              </m:sup>
                            </m:sSubSup>
                            <m:d>
                              <m:dPr>
                                <m:ctrlPr>
                                  <a:rPr lang="ar-AE" sz="1600" i="1">
                                    <a:latin typeface="Cambria Math" panose="02040503050406030204" pitchFamily="18" charset="0"/>
                                  </a:rPr>
                                </m:ctrlPr>
                              </m:dPr>
                              <m:e>
                                <m:r>
                                  <a:rPr lang="ar-AE" sz="1600">
                                    <a:latin typeface="Cambria Math" panose="02040503050406030204" pitchFamily="18" charset="0"/>
                                  </a:rPr>
                                  <m:t>𝑛</m:t>
                                </m:r>
                              </m:e>
                            </m:d>
                          </m:e>
                        </m:mr>
                      </m:m>
                    </m:oMath>
                  </m:oMathPara>
                </a14:m>
                <a:endParaRPr lang="ar-AE" sz="1600" dirty="0"/>
              </a:p>
            </p:txBody>
          </p:sp>
        </mc:Choice>
        <mc:Fallback>
          <p:sp>
            <p:nvSpPr>
              <p:cNvPr id="7" name="Text Placeholder 3">
                <a:extLst>
                  <a:ext uri="{FF2B5EF4-FFF2-40B4-BE49-F238E27FC236}">
                    <a16:creationId xmlns:a16="http://schemas.microsoft.com/office/drawing/2014/main" id="{ADFA9886-AB84-F1E2-50AD-AFD95C83BC48}"/>
                  </a:ext>
                </a:extLst>
              </p:cNvPr>
              <p:cNvSpPr txBox="1">
                <a:spLocks noRot="1" noChangeAspect="1" noMove="1" noResize="1" noEditPoints="1" noAdjustHandles="1" noChangeArrowheads="1" noChangeShapeType="1" noTextEdit="1"/>
              </p:cNvSpPr>
              <p:nvPr/>
            </p:nvSpPr>
            <p:spPr>
              <a:xfrm>
                <a:off x="79798" y="3650797"/>
                <a:ext cx="4320539" cy="1389458"/>
              </a:xfrm>
              <a:prstGeom prst="rect">
                <a:avLst/>
              </a:prstGeom>
              <a:blipFill>
                <a:blip r:embed="rId3"/>
                <a:stretch>
                  <a:fillRect t="-54545" b="-95455"/>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BC8FA6AF-3E17-27AD-CE6B-869E4797813D}"/>
              </a:ext>
            </a:extLst>
          </p:cNvPr>
          <p:cNvPicPr>
            <a:picLocks noChangeAspect="1"/>
          </p:cNvPicPr>
          <p:nvPr/>
        </p:nvPicPr>
        <p:blipFill>
          <a:blip r:embed="rId4"/>
          <a:stretch>
            <a:fillRect/>
          </a:stretch>
        </p:blipFill>
        <p:spPr>
          <a:xfrm>
            <a:off x="0" y="486770"/>
            <a:ext cx="5225263" cy="3340490"/>
          </a:xfrm>
          <a:prstGeom prst="rect">
            <a:avLst/>
          </a:prstGeom>
        </p:spPr>
      </p:pic>
      <p:pic>
        <p:nvPicPr>
          <p:cNvPr id="4" name="Picture 3">
            <a:extLst>
              <a:ext uri="{FF2B5EF4-FFF2-40B4-BE49-F238E27FC236}">
                <a16:creationId xmlns:a16="http://schemas.microsoft.com/office/drawing/2014/main" id="{1F78DE8A-8B00-A395-205B-6C6213ABEC88}"/>
              </a:ext>
            </a:extLst>
          </p:cNvPr>
          <p:cNvPicPr>
            <a:picLocks noChangeAspect="1"/>
          </p:cNvPicPr>
          <p:nvPr/>
        </p:nvPicPr>
        <p:blipFill>
          <a:blip r:embed="rId5"/>
          <a:stretch>
            <a:fillRect/>
          </a:stretch>
        </p:blipFill>
        <p:spPr>
          <a:xfrm>
            <a:off x="5088429" y="2645655"/>
            <a:ext cx="3754877" cy="2497845"/>
          </a:xfrm>
          <a:prstGeom prst="rect">
            <a:avLst/>
          </a:prstGeom>
        </p:spPr>
      </p:pic>
      <p:pic>
        <p:nvPicPr>
          <p:cNvPr id="5" name="Picture 4">
            <a:extLst>
              <a:ext uri="{FF2B5EF4-FFF2-40B4-BE49-F238E27FC236}">
                <a16:creationId xmlns:a16="http://schemas.microsoft.com/office/drawing/2014/main" id="{7A7D063A-D65B-0BD1-014E-5AE69A61059F}"/>
              </a:ext>
            </a:extLst>
          </p:cNvPr>
          <p:cNvPicPr>
            <a:picLocks noChangeAspect="1"/>
          </p:cNvPicPr>
          <p:nvPr/>
        </p:nvPicPr>
        <p:blipFill>
          <a:blip r:embed="rId6"/>
          <a:stretch>
            <a:fillRect/>
          </a:stretch>
        </p:blipFill>
        <p:spPr>
          <a:xfrm>
            <a:off x="4898813" y="502379"/>
            <a:ext cx="4245187" cy="2315882"/>
          </a:xfrm>
          <a:prstGeom prst="rect">
            <a:avLst/>
          </a:prstGeom>
        </p:spPr>
      </p:pic>
    </p:spTree>
    <p:extLst>
      <p:ext uri="{BB962C8B-B14F-4D97-AF65-F5344CB8AC3E}">
        <p14:creationId xmlns:p14="http://schemas.microsoft.com/office/powerpoint/2010/main" val="709007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marL="0" lvl="0" indent="0">
              <a:buNone/>
            </a:pPr>
            <a:r>
              <a:rPr dirty="0"/>
              <a:t>Part 1.5: Multifluid Model for Current Sheet </a:t>
            </a:r>
            <a:r>
              <a:rPr dirty="0" err="1"/>
              <a:t>Alfvénicity</a:t>
            </a:r>
            <a:endParaRPr dirty="0"/>
          </a:p>
        </p:txBody>
      </p:sp>
      <p:sp>
        <p:nvSpPr>
          <p:cNvPr id="5" name="TextBox 4">
            <a:extLst>
              <a:ext uri="{FF2B5EF4-FFF2-40B4-BE49-F238E27FC236}">
                <a16:creationId xmlns:a16="http://schemas.microsoft.com/office/drawing/2014/main" id="{5DD0F200-21B0-46A4-F751-44CA162B1F52}"/>
              </a:ext>
            </a:extLst>
          </p:cNvPr>
          <p:cNvSpPr txBox="1"/>
          <p:nvPr/>
        </p:nvSpPr>
        <p:spPr>
          <a:xfrm>
            <a:off x="4125686" y="914994"/>
            <a:ext cx="4572000" cy="1477328"/>
          </a:xfrm>
          <a:prstGeom prst="rect">
            <a:avLst/>
          </a:prstGeom>
          <a:noFill/>
        </p:spPr>
        <p:txBody>
          <a:bodyPr wrap="square">
            <a:spAutoFit/>
          </a:bodyPr>
          <a:lstStyle/>
          <a:p>
            <a:pPr marL="1270000" lvl="0" indent="0">
              <a:buNone/>
            </a:pPr>
            <a:r>
              <a:rPr lang="en-US" sz="1800" dirty="0"/>
              <a:t>The goal of physics is to find the simplest possible description that accounts for all observations.</a:t>
            </a:r>
          </a:p>
          <a:p>
            <a:pPr marL="1270000" lvl="0" indent="0">
              <a:buNone/>
            </a:pPr>
            <a:endParaRPr lang="en-US" dirty="0"/>
          </a:p>
          <a:p>
            <a:pPr marL="1270000" lvl="0" indent="0">
              <a:buNone/>
            </a:pPr>
            <a:r>
              <a:rPr lang="en-US" sz="1800" dirty="0"/>
              <a:t>			- Steven Weinberg</a:t>
            </a:r>
          </a:p>
        </p:txBody>
      </p:sp>
      <p:sp>
        <p:nvSpPr>
          <p:cNvPr id="6" name="Content Placeholder 2">
            <a:extLst>
              <a:ext uri="{FF2B5EF4-FFF2-40B4-BE49-F238E27FC236}">
                <a16:creationId xmlns:a16="http://schemas.microsoft.com/office/drawing/2014/main" id="{81CF2E58-DBF8-F7C3-A597-8506192A7A7D}"/>
              </a:ext>
            </a:extLst>
          </p:cNvPr>
          <p:cNvSpPr txBox="1">
            <a:spLocks/>
          </p:cNvSpPr>
          <p:nvPr/>
        </p:nvSpPr>
        <p:spPr>
          <a:xfrm>
            <a:off x="117835" y="235669"/>
            <a:ext cx="4454165" cy="2021105"/>
          </a:xfrm>
          <a:prstGeom prst="rect">
            <a:avLst/>
          </a:prstGeom>
        </p:spPr>
        <p:txBody>
          <a:bodyPr vert="horz" lIns="91440" tIns="45720" rIns="91440" bIns="45720" rtlCol="0" anchor="b">
            <a:normAutofit/>
          </a:bodyPr>
          <a:lstStyle>
            <a:lvl1pPr marL="0" indent="0" algn="l" defTabSz="342900" rtl="0" eaLnBrk="1" latinLnBrk="0" hangingPunct="1">
              <a:spcBef>
                <a:spcPct val="20000"/>
              </a:spcBef>
              <a:buFont typeface="Arial"/>
              <a:buNone/>
              <a:defRPr sz="1500" kern="1200">
                <a:solidFill>
                  <a:schemeClr val="tx1">
                    <a:tint val="75000"/>
                  </a:schemeClr>
                </a:solidFill>
                <a:latin typeface="+mn-lt"/>
                <a:ea typeface="+mn-ea"/>
                <a:cs typeface="+mn-cs"/>
              </a:defRPr>
            </a:lvl1pPr>
            <a:lvl2pPr marL="342900" indent="0" algn="l" defTabSz="342900" rtl="0" eaLnBrk="1" latinLnBrk="0" hangingPunct="1">
              <a:spcBef>
                <a:spcPct val="20000"/>
              </a:spcBef>
              <a:buFont typeface="Arial"/>
              <a:buNone/>
              <a:defRPr sz="1350" kern="1200">
                <a:solidFill>
                  <a:schemeClr val="tx1">
                    <a:tint val="75000"/>
                  </a:schemeClr>
                </a:solidFill>
                <a:latin typeface="+mn-lt"/>
                <a:ea typeface="+mn-ea"/>
                <a:cs typeface="+mn-cs"/>
              </a:defRPr>
            </a:lvl2pPr>
            <a:lvl3pPr marL="685800" indent="0" algn="l" defTabSz="342900" rtl="0" eaLnBrk="1" latinLnBrk="0" hangingPunct="1">
              <a:spcBef>
                <a:spcPct val="20000"/>
              </a:spcBef>
              <a:buFont typeface="Arial"/>
              <a:buNone/>
              <a:defRPr sz="1200" kern="1200">
                <a:solidFill>
                  <a:schemeClr val="tx1">
                    <a:tint val="75000"/>
                  </a:schemeClr>
                </a:solidFill>
                <a:latin typeface="+mn-lt"/>
                <a:ea typeface="+mn-ea"/>
                <a:cs typeface="+mn-cs"/>
              </a:defRPr>
            </a:lvl3pPr>
            <a:lvl4pPr marL="10287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4pPr>
            <a:lvl5pPr marL="13716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5pPr>
            <a:lvl6pPr marL="17145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6pPr>
            <a:lvl7pPr marL="20574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7pPr>
            <a:lvl8pPr marL="24003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8pPr>
            <a:lvl9pPr marL="27432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9pPr>
          </a:lstStyle>
          <a:p>
            <a:r>
              <a:rPr lang="en-US" dirty="0">
                <a:solidFill>
                  <a:schemeClr val="tx1"/>
                </a:solidFill>
                <a:hlinkClick r:id="rId2" action="ppaction://hlinksldjump">
                  <a:extLst>
                    <a:ext uri="{A12FA001-AC4F-418D-AE19-62706E023703}">
                      <ahyp:hlinkClr xmlns:ahyp="http://schemas.microsoft.com/office/drawing/2018/hyperlinkcolor" val="tx"/>
                    </a:ext>
                  </a:extLst>
                </a:hlinkClick>
              </a:rPr>
              <a:t>Part 0: Research Context and Background</a:t>
            </a:r>
          </a:p>
          <a:p>
            <a:r>
              <a:rPr lang="en-US" dirty="0">
                <a:solidFill>
                  <a:schemeClr val="tx1"/>
                </a:solidFill>
                <a:hlinkClick r:id="rId3" action="ppaction://hlinksldjump">
                  <a:extLst>
                    <a:ext uri="{A12FA001-AC4F-418D-AE19-62706E023703}">
                      <ahyp:hlinkClr xmlns:ahyp="http://schemas.microsoft.com/office/drawing/2018/hyperlinkcolor" val="tx"/>
                    </a:ext>
                  </a:extLst>
                </a:hlinkClick>
              </a:rPr>
              <a:t>Part 1: Observational Analysis of Current Sheets</a:t>
            </a:r>
          </a:p>
          <a:p>
            <a:r>
              <a:rPr lang="en-US" dirty="0">
                <a:solidFill>
                  <a:schemeClr val="tx1"/>
                </a:solidFill>
                <a:hlinkClick r:id="rId4" action="ppaction://hlinksldjump">
                  <a:extLst>
                    <a:ext uri="{A12FA001-AC4F-418D-AE19-62706E023703}">
                      <ahyp:hlinkClr xmlns:ahyp="http://schemas.microsoft.com/office/drawing/2018/hyperlinkcolor" val="tx"/>
                    </a:ext>
                  </a:extLst>
                </a:hlinkClick>
              </a:rPr>
              <a:t>Part 2: Quantitative Modeling of Particle Scattering</a:t>
            </a:r>
          </a:p>
          <a:p>
            <a:r>
              <a:rPr lang="en-US" dirty="0">
                <a:solidFill>
                  <a:schemeClr val="tx1"/>
                </a:solidFill>
                <a:hlinkClick r:id="rId5" action="ppaction://hlinksldjump">
                  <a:extLst>
                    <a:ext uri="{A12FA001-AC4F-418D-AE19-62706E023703}">
                      <ahyp:hlinkClr xmlns:ahyp="http://schemas.microsoft.com/office/drawing/2018/hyperlinkcolor" val="tx"/>
                    </a:ext>
                  </a:extLst>
                </a:hlinkClick>
              </a:rPr>
              <a:t>Part 1.5: Multifluid Model for Current Sheet Alfvénicity</a:t>
            </a:r>
          </a:p>
          <a:p>
            <a:r>
              <a:rPr lang="en-US" dirty="0">
                <a:solidFill>
                  <a:schemeClr val="tx1"/>
                </a:solidFill>
                <a:hlinkClick r:id="rId6" action="ppaction://hlinksldjump">
                  <a:extLst>
                    <a:ext uri="{A12FA001-AC4F-418D-AE19-62706E023703}">
                      <ahyp:hlinkClr xmlns:ahyp="http://schemas.microsoft.com/office/drawing/2018/hyperlinkcolor" val="tx"/>
                    </a:ext>
                  </a:extLst>
                </a:hlinkClick>
              </a:rPr>
              <a:t>Part 0: Software Development</a:t>
            </a:r>
          </a:p>
          <a:p>
            <a:r>
              <a:rPr lang="en-US" dirty="0">
                <a:solidFill>
                  <a:schemeClr val="tx1"/>
                </a:solidFill>
                <a:hlinkClick r:id="rId7" action="ppaction://hlinksldjump">
                  <a:extLst>
                    <a:ext uri="{A12FA001-AC4F-418D-AE19-62706E023703}">
                      <ahyp:hlinkClr xmlns:ahyp="http://schemas.microsoft.com/office/drawing/2018/hyperlinkcolor" val="tx"/>
                    </a:ext>
                  </a:extLst>
                </a:hlinkClick>
              </a:rPr>
              <a:t>Part 3: Proposed Research</a:t>
            </a:r>
          </a:p>
          <a:p>
            <a:r>
              <a:rPr lang="en-US" dirty="0">
                <a:solidFill>
                  <a:schemeClr val="tx1"/>
                </a:solidFill>
                <a:hlinkClick r:id="rId8" action="ppaction://hlinksldjump">
                  <a:extLst>
                    <a:ext uri="{A12FA001-AC4F-418D-AE19-62706E023703}">
                      <ahyp:hlinkClr xmlns:ahyp="http://schemas.microsoft.com/office/drawing/2018/hyperlinkcolor" val="tx"/>
                    </a:ext>
                  </a:extLst>
                </a:hlinkClick>
              </a:rPr>
              <a:t>Conclusion</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08683" y="398037"/>
            <a:ext cx="3008313" cy="3518297"/>
          </a:xfrm>
        </p:spPr>
        <p:txBody>
          <a:bodyPr>
            <a:normAutofit/>
          </a:bodyPr>
          <a:lstStyle/>
          <a:p>
            <a:pPr marL="0" lvl="0" indent="0">
              <a:buNone/>
            </a:pPr>
            <a:r>
              <a:rPr sz="2400" b="1" dirty="0"/>
              <a:t>Question</a:t>
            </a:r>
            <a:r>
              <a:rPr sz="2400" dirty="0"/>
              <a:t>: </a:t>
            </a:r>
            <a:endParaRPr lang="en-US" sz="2400" dirty="0"/>
          </a:p>
          <a:p>
            <a:pPr marL="0" lvl="0" indent="0">
              <a:buNone/>
            </a:pPr>
            <a:endParaRPr lang="en-US" sz="2400" dirty="0"/>
          </a:p>
          <a:p>
            <a:pPr marL="0" lvl="0" indent="0">
              <a:buNone/>
            </a:pPr>
            <a:r>
              <a:rPr sz="2400" dirty="0"/>
              <a:t>Why do current sheets appear increasingly non-</a:t>
            </a:r>
            <a:r>
              <a:rPr sz="2400" dirty="0" err="1"/>
              <a:t>Alfvénic</a:t>
            </a:r>
            <a:r>
              <a:rPr sz="2400" dirty="0"/>
              <a:t> with distance, despite their force-free magnetic structure?</a:t>
            </a:r>
          </a:p>
        </p:txBody>
      </p:sp>
      <p:pic>
        <p:nvPicPr>
          <p:cNvPr id="2" name="Picture 1" descr="figures/vl_ratio.png"/>
          <p:cNvPicPr>
            <a:picLocks noGrp="1" noChangeAspect="1"/>
          </p:cNvPicPr>
          <p:nvPr/>
        </p:nvPicPr>
        <p:blipFill>
          <a:blip r:embed="rId2"/>
          <a:stretch>
            <a:fillRect/>
          </a:stretch>
        </p:blipFill>
        <p:spPr bwMode="auto">
          <a:xfrm>
            <a:off x="3116996" y="0"/>
            <a:ext cx="6027004" cy="4527749"/>
          </a:xfrm>
          <a:prstGeom prst="rect">
            <a:avLst/>
          </a:prstGeom>
          <a:noFill/>
          <a:ln w="9525">
            <a:noFill/>
            <a:headEnd/>
            <a:tailEnd/>
          </a:ln>
        </p:spPr>
      </p:pic>
      <p:sp>
        <p:nvSpPr>
          <p:cNvPr id="3" name="TextBox 3"/>
          <p:cNvSpPr txBox="1"/>
          <p:nvPr/>
        </p:nvSpPr>
        <p:spPr>
          <a:xfrm>
            <a:off x="3116996" y="4368800"/>
            <a:ext cx="5920014" cy="582386"/>
          </a:xfrm>
          <a:prstGeom prst="rect">
            <a:avLst/>
          </a:prstGeom>
          <a:noFill/>
        </p:spPr>
        <p:txBody>
          <a:bodyPr/>
          <a:lstStyle/>
          <a:p>
            <a:pPr marL="0" lvl="0" indent="0" algn="ctr">
              <a:buNone/>
            </a:pPr>
            <a:r>
              <a:rPr dirty="0"/>
              <a:t>Statistics of the asymptotic velocity ratio from PSP, Wind, and ARTEMIS spacecraft observations during PSP encounter 7</a:t>
            </a:r>
            <a:r>
              <a:rPr lang="en-US" dirty="0"/>
              <a:t>.</a:t>
            </a:r>
            <a:endParaRP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ED74A-469B-3CE3-B5FD-2A6E1F671EB1}"/>
              </a:ext>
            </a:extLst>
          </p:cNvPr>
          <p:cNvSpPr>
            <a:spLocks noGrp="1"/>
          </p:cNvSpPr>
          <p:nvPr>
            <p:ph type="title"/>
          </p:nvPr>
        </p:nvSpPr>
        <p:spPr/>
        <p:txBody>
          <a:bodyPr/>
          <a:lstStyle/>
          <a:p>
            <a:r>
              <a:rPr lang="en-US" sz="3600" dirty="0"/>
              <a:t>Theory - previous art</a:t>
            </a:r>
            <a:endParaRPr lang="en-US" dirty="0"/>
          </a:p>
        </p:txBody>
      </p:sp>
      <p:pic>
        <p:nvPicPr>
          <p:cNvPr id="10" name="Content Placeholder 9">
            <a:extLst>
              <a:ext uri="{FF2B5EF4-FFF2-40B4-BE49-F238E27FC236}">
                <a16:creationId xmlns:a16="http://schemas.microsoft.com/office/drawing/2014/main" id="{4FB2F36F-C0F7-BF6C-51F9-04B47FF766A3}"/>
              </a:ext>
            </a:extLst>
          </p:cNvPr>
          <p:cNvPicPr>
            <a:picLocks noGrp="1" noChangeAspect="1"/>
          </p:cNvPicPr>
          <p:nvPr>
            <p:ph idx="1"/>
          </p:nvPr>
        </p:nvPicPr>
        <p:blipFill>
          <a:blip r:embed="rId2"/>
          <a:stretch>
            <a:fillRect/>
          </a:stretch>
        </p:blipFill>
        <p:spPr>
          <a:xfrm>
            <a:off x="19395" y="1254539"/>
            <a:ext cx="9105210" cy="3745948"/>
          </a:xfrm>
          <a:prstGeom prst="rect">
            <a:avLst/>
          </a:prstGeom>
        </p:spPr>
      </p:pic>
    </p:spTree>
    <p:extLst>
      <p:ext uri="{BB962C8B-B14F-4D97-AF65-F5344CB8AC3E}">
        <p14:creationId xmlns:p14="http://schemas.microsoft.com/office/powerpoint/2010/main" val="20354157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Multi-fluid collisionless plasma model in a nutshell</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lnSpcReduction="10000"/>
              </a:bodyPr>
              <a:lstStyle/>
              <a:p>
                <a:pPr marL="0" lvl="0" indent="0">
                  <a:buNone/>
                </a:pPr>
                <a:r>
                  <a:rPr dirty="0"/>
                  <a:t>The governing equations for the multi-fluid </a:t>
                </a:r>
                <a:r>
                  <a:rPr dirty="0" err="1"/>
                  <a:t>collisionless</a:t>
                </a:r>
                <a:r>
                  <a:rPr dirty="0"/>
                  <a:t> plasma model can be expressed in conservation law form as follows:</a:t>
                </a:r>
              </a:p>
              <a:p>
                <a:pPr marL="0" lvl="0" indent="0">
                  <a:buNone/>
                </a:pPr>
                <a14:m>
                  <m:oMathPara xmlns:m="http://schemas.openxmlformats.org/officeDocument/2006/math">
                    <m:oMathParaPr>
                      <m:jc m:val="center"/>
                    </m:oMathParaPr>
                    <m:oMath xmlns:m="http://schemas.openxmlformats.org/officeDocument/2006/math">
                      <m:d>
                        <m:dPr>
                          <m:ctrlPr>
                            <a:rPr i="1">
                              <a:latin typeface="Cambria Math" panose="02040503050406030204" pitchFamily="18" charset="0"/>
                            </a:rPr>
                          </m:ctrlPr>
                        </m:dPr>
                        <m:e>
                          <m:f>
                            <m:fPr>
                              <m:ctrlPr>
                                <a:rPr i="1">
                                  <a:latin typeface="Cambria Math" panose="02040503050406030204" pitchFamily="18" charset="0"/>
                                </a:rPr>
                              </m:ctrlPr>
                            </m:fPr>
                            <m:num>
                              <m:r>
                                <a:rPr>
                                  <a:latin typeface="Cambria Math" panose="02040503050406030204" pitchFamily="18" charset="0"/>
                                </a:rPr>
                                <m:t>𝜕</m:t>
                              </m:r>
                            </m:num>
                            <m:den>
                              <m:r>
                                <a:rPr>
                                  <a:latin typeface="Cambria Math" panose="02040503050406030204" pitchFamily="18" charset="0"/>
                                </a:rPr>
                                <m:t>𝜕</m:t>
                              </m:r>
                              <m:r>
                                <a:rPr>
                                  <a:latin typeface="Cambria Math" panose="02040503050406030204" pitchFamily="18" charset="0"/>
                                </a:rPr>
                                <m:t>𝑡</m:t>
                              </m:r>
                            </m:den>
                          </m:f>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𝐮</m:t>
                              </m:r>
                            </m:e>
                            <m:sub>
                              <m:r>
                                <a:rPr>
                                  <a:latin typeface="Cambria Math" panose="02040503050406030204" pitchFamily="18" charset="0"/>
                                </a:rPr>
                                <m:t>𝛼</m:t>
                              </m:r>
                            </m:sub>
                          </m:sSub>
                          <m:r>
                            <a:rPr>
                              <a:latin typeface="Cambria Math" panose="02040503050406030204" pitchFamily="18" charset="0"/>
                            </a:rPr>
                            <m:t>·</m:t>
                          </m:r>
                          <m:r>
                            <m:rPr>
                              <m:sty m:val="p"/>
                            </m:rPr>
                            <a:rPr>
                              <a:latin typeface="Cambria Math" panose="02040503050406030204" pitchFamily="18" charset="0"/>
                            </a:rPr>
                            <m:t>∇</m:t>
                          </m:r>
                        </m:e>
                      </m:d>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𝛼</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𝛼</m:t>
                          </m:r>
                        </m:sub>
                      </m:sSub>
                      <m:r>
                        <m:rPr>
                          <m:sty m:val="p"/>
                        </m:rPr>
                        <a:rPr>
                          <a:latin typeface="Cambria Math" panose="02040503050406030204" pitchFamily="18" charset="0"/>
                        </a:rPr>
                        <m:t>∇</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𝐮</m:t>
                          </m:r>
                        </m:e>
                        <m:sub>
                          <m:r>
                            <a:rPr>
                              <a:latin typeface="Cambria Math" panose="02040503050406030204" pitchFamily="18" charset="0"/>
                            </a:rPr>
                            <m:t>𝛼</m:t>
                          </m:r>
                        </m:sub>
                      </m:sSub>
                    </m:oMath>
                  </m:oMathPara>
                </a14:m>
                <a:endParaRPr dirty="0"/>
              </a:p>
              <a:p>
                <a:pPr marL="0" lvl="0" indent="0">
                  <a:buNone/>
                </a:pPr>
                <a14:m>
                  <m:oMathPara xmlns:m="http://schemas.openxmlformats.org/officeDocument/2006/math">
                    <m:oMathParaPr>
                      <m:jc m:val="center"/>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𝑚</m:t>
                          </m:r>
                        </m:e>
                        <m:sub>
                          <m:r>
                            <a:rPr>
                              <a:latin typeface="Cambria Math" panose="02040503050406030204" pitchFamily="18" charset="0"/>
                            </a:rPr>
                            <m:t>𝛼</m:t>
                          </m:r>
                        </m:sub>
                      </m:sSub>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𝛼</m:t>
                          </m:r>
                        </m:sub>
                      </m:sSub>
                      <m:d>
                        <m:dPr>
                          <m:ctrlPr>
                            <a:rPr i="1">
                              <a:latin typeface="Cambria Math" panose="02040503050406030204" pitchFamily="18" charset="0"/>
                            </a:rPr>
                          </m:ctrlPr>
                        </m:dPr>
                        <m:e>
                          <m:f>
                            <m:fPr>
                              <m:ctrlPr>
                                <a:rPr i="1">
                                  <a:latin typeface="Cambria Math" panose="02040503050406030204" pitchFamily="18" charset="0"/>
                                </a:rPr>
                              </m:ctrlPr>
                            </m:fPr>
                            <m:num>
                              <m:r>
                                <a:rPr>
                                  <a:latin typeface="Cambria Math" panose="02040503050406030204" pitchFamily="18" charset="0"/>
                                </a:rPr>
                                <m:t>𝜕</m:t>
                              </m:r>
                            </m:num>
                            <m:den>
                              <m:r>
                                <a:rPr>
                                  <a:latin typeface="Cambria Math" panose="02040503050406030204" pitchFamily="18" charset="0"/>
                                </a:rPr>
                                <m:t>𝜕</m:t>
                              </m:r>
                              <m:r>
                                <a:rPr>
                                  <a:latin typeface="Cambria Math" panose="02040503050406030204" pitchFamily="18" charset="0"/>
                                </a:rPr>
                                <m:t>𝑡</m:t>
                              </m:r>
                            </m:den>
                          </m:f>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𝐮</m:t>
                              </m:r>
                            </m:e>
                            <m:sub>
                              <m:r>
                                <a:rPr>
                                  <a:latin typeface="Cambria Math" panose="02040503050406030204" pitchFamily="18" charset="0"/>
                                </a:rPr>
                                <m:t>𝛼</m:t>
                              </m:r>
                            </m:sub>
                          </m:sSub>
                          <m:r>
                            <a:rPr>
                              <a:latin typeface="Cambria Math" panose="02040503050406030204" pitchFamily="18" charset="0"/>
                            </a:rPr>
                            <m:t>·</m:t>
                          </m:r>
                          <m:r>
                            <m:rPr>
                              <m:sty m:val="p"/>
                            </m:rPr>
                            <a:rPr>
                              <a:latin typeface="Cambria Math" panose="02040503050406030204" pitchFamily="18" charset="0"/>
                            </a:rPr>
                            <m:t>∇</m:t>
                          </m:r>
                        </m:e>
                      </m:d>
                      <m:sSub>
                        <m:sSubPr>
                          <m:ctrlPr>
                            <a:rPr i="1">
                              <a:latin typeface="Cambria Math" panose="02040503050406030204" pitchFamily="18" charset="0"/>
                            </a:rPr>
                          </m:ctrlPr>
                        </m:sSubPr>
                        <m:e>
                          <m:r>
                            <a:rPr>
                              <a:latin typeface="Cambria Math" panose="02040503050406030204" pitchFamily="18" charset="0"/>
                            </a:rPr>
                            <m:t>𝐮</m:t>
                          </m:r>
                        </m:e>
                        <m:sub>
                          <m:r>
                            <a:rPr>
                              <a:latin typeface="Cambria Math" panose="02040503050406030204" pitchFamily="18" charset="0"/>
                            </a:rPr>
                            <m:t>𝛼</m:t>
                          </m:r>
                        </m:sub>
                      </m:sSub>
                      <m:r>
                        <a:rPr>
                          <a:latin typeface="Cambria Math" panose="02040503050406030204" pitchFamily="18" charset="0"/>
                        </a:rPr>
                        <m:t>=−</m:t>
                      </m:r>
                      <m:r>
                        <m:rPr>
                          <m:sty m:val="p"/>
                        </m:rPr>
                        <a:rPr>
                          <a:latin typeface="Cambria Math" panose="02040503050406030204" pitchFamily="18" charset="0"/>
                        </a:rPr>
                        <m:t>∇</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𝐏</m:t>
                          </m:r>
                        </m:e>
                        <m:sub>
                          <m:r>
                            <a:rPr>
                              <a:latin typeface="Cambria Math" panose="02040503050406030204" pitchFamily="18" charset="0"/>
                            </a:rPr>
                            <m:t>𝛼</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𝑞</m:t>
                          </m:r>
                        </m:e>
                        <m:sub>
                          <m:r>
                            <a:rPr>
                              <a:latin typeface="Cambria Math" panose="02040503050406030204" pitchFamily="18" charset="0"/>
                            </a:rPr>
                            <m:t>𝛼</m:t>
                          </m:r>
                        </m:sub>
                      </m:sSub>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𝛼</m:t>
                          </m:r>
                        </m:sub>
                      </m:sSub>
                      <m:d>
                        <m:dPr>
                          <m:ctrlPr>
                            <a:rPr i="1">
                              <a:latin typeface="Cambria Math" panose="02040503050406030204" pitchFamily="18" charset="0"/>
                            </a:rPr>
                          </m:ctrlPr>
                        </m:dPr>
                        <m:e>
                          <m:r>
                            <a:rPr>
                              <a:latin typeface="Cambria Math" panose="02040503050406030204" pitchFamily="18" charset="0"/>
                            </a:rPr>
                            <m:t>𝐄</m:t>
                          </m:r>
                          <m:r>
                            <a:rPr>
                              <a:latin typeface="Cambria Math" panose="02040503050406030204" pitchFamily="18" charset="0"/>
                            </a:rPr>
                            <m:t>+</m:t>
                          </m:r>
                          <m:f>
                            <m:fPr>
                              <m:ctrlPr>
                                <a:rPr i="1">
                                  <a:latin typeface="Cambria Math" panose="02040503050406030204" pitchFamily="18" charset="0"/>
                                </a:rPr>
                              </m:ctrlPr>
                            </m:fPr>
                            <m:num>
                              <m:sSub>
                                <m:sSubPr>
                                  <m:ctrlPr>
                                    <a:rPr i="1">
                                      <a:latin typeface="Cambria Math" panose="02040503050406030204" pitchFamily="18" charset="0"/>
                                    </a:rPr>
                                  </m:ctrlPr>
                                </m:sSubPr>
                                <m:e>
                                  <m:r>
                                    <a:rPr>
                                      <a:latin typeface="Cambria Math" panose="02040503050406030204" pitchFamily="18" charset="0"/>
                                    </a:rPr>
                                    <m:t>𝐮</m:t>
                                  </m:r>
                                </m:e>
                                <m:sub>
                                  <m:r>
                                    <a:rPr>
                                      <a:latin typeface="Cambria Math" panose="02040503050406030204" pitchFamily="18" charset="0"/>
                                    </a:rPr>
                                    <m:t>𝛼</m:t>
                                  </m:r>
                                </m:sub>
                              </m:sSub>
                              <m:r>
                                <a:rPr>
                                  <a:latin typeface="Cambria Math" panose="02040503050406030204" pitchFamily="18" charset="0"/>
                                </a:rPr>
                                <m:t>×</m:t>
                              </m:r>
                              <m:r>
                                <a:rPr>
                                  <a:latin typeface="Cambria Math" panose="02040503050406030204" pitchFamily="18" charset="0"/>
                                </a:rPr>
                                <m:t>𝐁</m:t>
                              </m:r>
                            </m:num>
                            <m:den>
                              <m:r>
                                <a:rPr>
                                  <a:latin typeface="Cambria Math" panose="02040503050406030204" pitchFamily="18" charset="0"/>
                                </a:rPr>
                                <m:t>𝑐</m:t>
                              </m:r>
                            </m:den>
                          </m:f>
                        </m:e>
                      </m:d>
                    </m:oMath>
                  </m:oMathPara>
                </a14:m>
                <a:endParaRPr dirty="0"/>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m:t>
                      </m:r>
                      <m:r>
                        <a:rPr>
                          <a:latin typeface="Cambria Math" panose="02040503050406030204" pitchFamily="18" charset="0"/>
                        </a:rPr>
                        <m:t>×</m:t>
                      </m:r>
                      <m:r>
                        <a:rPr>
                          <a:latin typeface="Cambria Math" panose="02040503050406030204" pitchFamily="18" charset="0"/>
                        </a:rPr>
                        <m:t>𝐁</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𝜇</m:t>
                          </m:r>
                        </m:e>
                        <m:sub>
                          <m:r>
                            <a:rPr>
                              <a:latin typeface="Cambria Math" panose="02040503050406030204" pitchFamily="18" charset="0"/>
                            </a:rPr>
                            <m:t>0</m:t>
                          </m:r>
                        </m:sub>
                      </m:sSub>
                      <m:r>
                        <a:rPr>
                          <a:latin typeface="Cambria Math" panose="02040503050406030204" pitchFamily="18" charset="0"/>
                        </a:rPr>
                        <m:t>𝐉</m:t>
                      </m:r>
                    </m:oMath>
                  </m:oMathPara>
                </a14:m>
                <a:endParaRPr dirty="0"/>
              </a:p>
              <a:p>
                <a:pPr marL="0" lvl="0" indent="0">
                  <a:buNone/>
                </a:pPr>
                <a14:m>
                  <m:oMathPara xmlns:m="http://schemas.openxmlformats.org/officeDocument/2006/math">
                    <m:oMathParaPr>
                      <m:jc m:val="center"/>
                    </m:oMathParaPr>
                    <m:oMath xmlns:m="http://schemas.openxmlformats.org/officeDocument/2006/math">
                      <m:r>
                        <m:rPr>
                          <m:sty m:val="p"/>
                        </m:rPr>
                        <a:rPr>
                          <a:latin typeface="Cambria Math" panose="02040503050406030204" pitchFamily="18" charset="0"/>
                        </a:rPr>
                        <m:t>∇</m:t>
                      </m:r>
                      <m:r>
                        <a:rPr>
                          <a:latin typeface="Cambria Math" panose="02040503050406030204" pitchFamily="18" charset="0"/>
                        </a:rPr>
                        <m:t>·</m:t>
                      </m:r>
                      <m:r>
                        <a:rPr>
                          <a:latin typeface="Cambria Math" panose="02040503050406030204" pitchFamily="18" charset="0"/>
                        </a:rPr>
                        <m:t>𝐁</m:t>
                      </m:r>
                      <m:r>
                        <a:rPr>
                          <a:latin typeface="Cambria Math" panose="02040503050406030204" pitchFamily="18" charset="0"/>
                        </a:rPr>
                        <m:t>=0</m:t>
                      </m:r>
                    </m:oMath>
                  </m:oMathPara>
                </a14:m>
                <a:endParaRPr dirty="0"/>
              </a:p>
              <a:p>
                <a:pPr marL="0" lvl="0" indent="0">
                  <a:buNone/>
                </a:pPr>
                <a:r>
                  <a:rPr dirty="0"/>
                  <a:t>where </a:t>
                </a:r>
                <a14:m>
                  <m:oMath xmlns:m="http://schemas.openxmlformats.org/officeDocument/2006/math">
                    <m:r>
                      <a:rPr>
                        <a:latin typeface="Cambria Math" panose="02040503050406030204" pitchFamily="18" charset="0"/>
                      </a:rPr>
                      <m:t>𝛼</m:t>
                    </m:r>
                  </m:oMath>
                </a14:m>
                <a:r>
                  <a:rPr dirty="0"/>
                  <a:t> indicates the particle species…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235" t="-2239" b="-1119"/>
                </a:stretch>
              </a:blipFill>
            </p:spPr>
            <p:txBody>
              <a:bodyPr/>
              <a:lstStyle/>
              <a:p>
                <a:r>
                  <a:rPr lang="en-US">
                    <a:noFill/>
                  </a:rPr>
                  <a:t> </a:t>
                </a:r>
              </a:p>
            </p:txBody>
          </p:sp>
        </mc:Fallback>
      </mc:AlternateContent>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269630" y="2431528"/>
                <a:ext cx="8311662" cy="3394472"/>
              </a:xfrm>
            </p:spPr>
            <p:txBody>
              <a:bodyPr>
                <a:normAutofit/>
              </a:bodyPr>
              <a:lstStyle/>
              <a:p>
                <a:pPr lvl="0"/>
                <a:r>
                  <a:rPr dirty="0"/>
                  <a:t>For a single-fluid plasma, this expression reduces to the simpler </a:t>
                </a:r>
                <a14:m>
                  <m:oMath xmlns:m="http://schemas.openxmlformats.org/officeDocument/2006/math">
                    <m:r>
                      <a:rPr>
                        <a:latin typeface="Cambria Math" panose="02040503050406030204" pitchFamily="18" charset="0"/>
                      </a:rPr>
                      <m:t>𝛥</m:t>
                    </m:r>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𝐴</m:t>
                        </m:r>
                        <m:r>
                          <a:rPr>
                            <a:latin typeface="Cambria Math" panose="02040503050406030204" pitchFamily="18" charset="0"/>
                          </a:rPr>
                          <m:t>,</m:t>
                        </m:r>
                        <m:r>
                          <a:rPr>
                            <a:latin typeface="Cambria Math" panose="02040503050406030204" pitchFamily="18" charset="0"/>
                          </a:rPr>
                          <m:t>𝑥</m:t>
                        </m:r>
                      </m:sub>
                    </m:sSub>
                    <m:r>
                      <a:rPr>
                        <a:latin typeface="Cambria Math" panose="02040503050406030204" pitchFamily="18" charset="0"/>
                      </a:rPr>
                      <m:t>=</m:t>
                    </m:r>
                    <m:r>
                      <a:rPr>
                        <a:latin typeface="Cambria Math" panose="02040503050406030204" pitchFamily="18" charset="0"/>
                      </a:rPr>
                      <m:t>𝛥</m:t>
                    </m:r>
                    <m:sSub>
                      <m:sSubPr>
                        <m:ctrlPr>
                          <a:rPr i="1">
                            <a:latin typeface="Cambria Math" panose="02040503050406030204" pitchFamily="18" charset="0"/>
                          </a:rPr>
                        </m:ctrlPr>
                      </m:sSubPr>
                      <m:e>
                        <m:r>
                          <a:rPr>
                            <a:latin typeface="Cambria Math" panose="02040503050406030204" pitchFamily="18" charset="0"/>
                          </a:rPr>
                          <m:t>𝑈</m:t>
                        </m:r>
                      </m:e>
                      <m:sub>
                        <m:r>
                          <a:rPr>
                            <a:latin typeface="Cambria Math" panose="02040503050406030204" pitchFamily="18" charset="0"/>
                          </a:rPr>
                          <m:t>𝑥</m:t>
                        </m:r>
                      </m:sub>
                    </m:sSub>
                  </m:oMath>
                </a14:m>
                <a:endParaRPr dirty="0"/>
              </a:p>
              <a:p>
                <a:pPr lvl="0"/>
                <a:r>
                  <a:rPr dirty="0"/>
                  <a:t>For two counter-streaming ion fluids with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𝑚</m:t>
                        </m:r>
                      </m:e>
                      <m:sub>
                        <m:r>
                          <a:rPr>
                            <a:latin typeface="Cambria Math" panose="02040503050406030204" pitchFamily="18" charset="0"/>
                          </a:rPr>
                          <m:t>1</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𝑚</m:t>
                        </m:r>
                      </m:e>
                      <m:sub>
                        <m:r>
                          <a:rPr>
                            <a:latin typeface="Cambria Math" panose="02040503050406030204" pitchFamily="18" charset="0"/>
                          </a:rPr>
                          <m:t>2</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𝑢</m:t>
                        </m:r>
                      </m:e>
                      <m:sub>
                        <m:r>
                          <a:rPr>
                            <a:latin typeface="Cambria Math" panose="02040503050406030204" pitchFamily="18" charset="0"/>
                          </a:rPr>
                          <m:t>𝑧</m:t>
                        </m:r>
                        <m:r>
                          <a:rPr>
                            <a:latin typeface="Cambria Math" panose="02040503050406030204" pitchFamily="18" charset="0"/>
                          </a:rPr>
                          <m:t>,1</m:t>
                        </m:r>
                      </m:sub>
                    </m:sSub>
                    <m:d>
                      <m:dPr>
                        <m:ctrlPr>
                          <a:rPr i="1">
                            <a:latin typeface="Cambria Math" panose="02040503050406030204" pitchFamily="18" charset="0"/>
                          </a:rPr>
                        </m:ctrlPr>
                      </m:dPr>
                      <m:e>
                        <m:r>
                          <a:rPr>
                            <a:latin typeface="Cambria Math" panose="02040503050406030204" pitchFamily="18" charset="0"/>
                          </a:rPr>
                          <m:t>∞</m:t>
                        </m:r>
                      </m:e>
                    </m:d>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𝑢</m:t>
                        </m:r>
                      </m:e>
                      <m:sub>
                        <m:r>
                          <a:rPr>
                            <a:latin typeface="Cambria Math" panose="02040503050406030204" pitchFamily="18" charset="0"/>
                          </a:rPr>
                          <m:t>𝑧</m:t>
                        </m:r>
                        <m:r>
                          <a:rPr>
                            <a:latin typeface="Cambria Math" panose="02040503050406030204" pitchFamily="18" charset="0"/>
                          </a:rPr>
                          <m:t>,2</m:t>
                        </m:r>
                      </m:sub>
                    </m:sSub>
                    <m:d>
                      <m:dPr>
                        <m:ctrlPr>
                          <a:rPr i="1">
                            <a:latin typeface="Cambria Math" panose="02040503050406030204" pitchFamily="18" charset="0"/>
                          </a:rPr>
                        </m:ctrlPr>
                      </m:dPr>
                      <m:e>
                        <m:r>
                          <a:rPr>
                            <a:latin typeface="Cambria Math" panose="02040503050406030204" pitchFamily="18" charset="0"/>
                          </a:rPr>
                          <m:t>∞</m:t>
                        </m:r>
                      </m:e>
                    </m:d>
                  </m:oMath>
                </a14:m>
                <a:r>
                  <a:rPr dirty="0"/>
                  <a:t>, the above expression can be further simplified to:</a:t>
                </a:r>
              </a:p>
              <a:p>
                <a:pPr marL="0" lvl="0" indent="0">
                  <a:buNone/>
                </a:pPr>
                <a14:m>
                  <m:oMathPara xmlns:m="http://schemas.openxmlformats.org/officeDocument/2006/math">
                    <m:oMathParaPr>
                      <m:jc m:val="center"/>
                    </m:oMathParaPr>
                    <m:oMath xmlns:m="http://schemas.openxmlformats.org/officeDocument/2006/math">
                      <m:d>
                        <m:dPr>
                          <m:begChr m:val="|"/>
                          <m:endChr m:val="|"/>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1</m:t>
                              </m:r>
                            </m:sub>
                          </m:sSub>
                          <m:d>
                            <m:dPr>
                              <m:ctrlPr>
                                <a:rPr i="1">
                                  <a:latin typeface="Cambria Math" panose="02040503050406030204" pitchFamily="18" charset="0"/>
                                </a:rPr>
                              </m:ctrlPr>
                            </m:dPr>
                            <m:e>
                              <m:r>
                                <a:rPr>
                                  <a:latin typeface="Cambria Math" panose="02040503050406030204" pitchFamily="18" charset="0"/>
                                </a:rPr>
                                <m:t>∞</m:t>
                              </m:r>
                            </m:e>
                          </m:d>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2</m:t>
                              </m:r>
                            </m:sub>
                          </m:sSub>
                          <m:d>
                            <m:dPr>
                              <m:ctrlPr>
                                <a:rPr i="1">
                                  <a:latin typeface="Cambria Math" panose="02040503050406030204" pitchFamily="18" charset="0"/>
                                </a:rPr>
                              </m:ctrlPr>
                            </m:dPr>
                            <m:e>
                              <m:r>
                                <a:rPr>
                                  <a:latin typeface="Cambria Math" panose="02040503050406030204" pitchFamily="18" charset="0"/>
                                </a:rPr>
                                <m:t>∞</m:t>
                              </m:r>
                            </m:e>
                          </m:d>
                        </m:e>
                      </m:d>
                      <m:r>
                        <a:rPr>
                          <a:latin typeface="Cambria Math" panose="02040503050406030204" pitchFamily="18" charset="0"/>
                        </a:rPr>
                        <m:t>𝛥</m:t>
                      </m:r>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𝐴</m:t>
                          </m:r>
                          <m:r>
                            <a:rPr>
                              <a:latin typeface="Cambria Math" panose="02040503050406030204" pitchFamily="18" charset="0"/>
                            </a:rPr>
                            <m:t>,</m:t>
                          </m:r>
                          <m:r>
                            <a:rPr>
                              <a:latin typeface="Cambria Math" panose="02040503050406030204" pitchFamily="18" charset="0"/>
                            </a:rPr>
                            <m:t>𝑥</m:t>
                          </m:r>
                        </m:sub>
                      </m:sSub>
                      <m:r>
                        <a:rPr>
                          <a:latin typeface="Cambria Math" panose="02040503050406030204" pitchFamily="18" charset="0"/>
                        </a:rPr>
                        <m:t>=</m:t>
                      </m:r>
                      <m:d>
                        <m:dPr>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1</m:t>
                              </m:r>
                            </m:sub>
                          </m:sSub>
                          <m:d>
                            <m:dPr>
                              <m:ctrlPr>
                                <a:rPr i="1">
                                  <a:latin typeface="Cambria Math" panose="02040503050406030204" pitchFamily="18" charset="0"/>
                                </a:rPr>
                              </m:ctrlPr>
                            </m:dPr>
                            <m:e>
                              <m:r>
                                <a:rPr>
                                  <a:latin typeface="Cambria Math" panose="02040503050406030204" pitchFamily="18" charset="0"/>
                                </a:rPr>
                                <m:t>∞</m:t>
                              </m:r>
                            </m:e>
                          </m:d>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2</m:t>
                              </m:r>
                            </m:sub>
                          </m:sSub>
                          <m:d>
                            <m:dPr>
                              <m:ctrlPr>
                                <a:rPr i="1">
                                  <a:latin typeface="Cambria Math" panose="02040503050406030204" pitchFamily="18" charset="0"/>
                                </a:rPr>
                              </m:ctrlPr>
                            </m:dPr>
                            <m:e>
                              <m:r>
                                <a:rPr>
                                  <a:latin typeface="Cambria Math" panose="02040503050406030204" pitchFamily="18" charset="0"/>
                                </a:rPr>
                                <m:t>∞</m:t>
                              </m:r>
                            </m:e>
                          </m:d>
                        </m:e>
                      </m:d>
                      <m:r>
                        <a:rPr>
                          <a:latin typeface="Cambria Math" panose="02040503050406030204" pitchFamily="18" charset="0"/>
                        </a:rPr>
                        <m:t>𝛥</m:t>
                      </m:r>
                      <m:sSub>
                        <m:sSubPr>
                          <m:ctrlPr>
                            <a:rPr i="1">
                              <a:latin typeface="Cambria Math" panose="02040503050406030204" pitchFamily="18" charset="0"/>
                            </a:rPr>
                          </m:ctrlPr>
                        </m:sSubPr>
                        <m:e>
                          <m:r>
                            <a:rPr>
                              <a:latin typeface="Cambria Math" panose="02040503050406030204" pitchFamily="18" charset="0"/>
                            </a:rPr>
                            <m:t>𝑈</m:t>
                          </m:r>
                        </m:e>
                        <m:sub>
                          <m:r>
                            <a:rPr>
                              <a:latin typeface="Cambria Math" panose="02040503050406030204" pitchFamily="18" charset="0"/>
                            </a:rPr>
                            <m:t>𝑥</m:t>
                          </m:r>
                        </m:sub>
                      </m:sSub>
                    </m:oMath>
                  </m:oMathPara>
                </a14:m>
                <a:endParaRPr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269630" y="2431528"/>
                <a:ext cx="8311662" cy="3394472"/>
              </a:xfrm>
              <a:blipFill>
                <a:blip r:embed="rId2"/>
                <a:stretch>
                  <a:fillRect l="-1069" t="-149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3D2060D2-99FF-AF1A-F8D9-FB0533BF9A09}"/>
                  </a:ext>
                </a:extLst>
              </p:cNvPr>
              <p:cNvSpPr txBox="1"/>
              <p:nvPr/>
            </p:nvSpPr>
            <p:spPr>
              <a:xfrm>
                <a:off x="3675186" y="446856"/>
                <a:ext cx="5785339" cy="1464696"/>
              </a:xfrm>
              <a:prstGeom prst="rect">
                <a:avLst/>
              </a:prstGeom>
              <a:noFill/>
            </p:spPr>
            <p:txBody>
              <a:bodyPr wrap="square">
                <a:spAutoFit/>
              </a:bodyPr>
              <a:lstStyle/>
              <a:p>
                <a:pPr marL="0" lvl="0" indent="0">
                  <a:buNone/>
                </a:pPr>
                <a14:m>
                  <m:oMathPara xmlns:m="http://schemas.openxmlformats.org/officeDocument/2006/math">
                    <m:oMathParaPr>
                      <m:jc m:val="center"/>
                    </m:oMathParaPr>
                    <m:oMath xmlns:m="http://schemas.openxmlformats.org/officeDocument/2006/math">
                      <m:d>
                        <m:dPr>
                          <m:ctrlPr>
                            <a:rPr lang="ar-AE" i="1" smtClean="0">
                              <a:latin typeface="Cambria Math" panose="02040503050406030204" pitchFamily="18" charset="0"/>
                            </a:rPr>
                          </m:ctrlPr>
                        </m:dPr>
                        <m:e>
                          <m:nary>
                            <m:naryPr>
                              <m:chr m:val="∑"/>
                              <m:limLoc m:val="undOvr"/>
                              <m:ctrlPr>
                                <a:rPr lang="ar-AE" i="1">
                                  <a:latin typeface="Cambria Math" panose="02040503050406030204" pitchFamily="18" charset="0"/>
                                </a:rPr>
                              </m:ctrlPr>
                            </m:naryPr>
                            <m:sub>
                              <m:r>
                                <a:rPr lang="ar-AE">
                                  <a:latin typeface="Cambria Math" panose="02040503050406030204" pitchFamily="18" charset="0"/>
                                </a:rPr>
                                <m:t>𝛼</m:t>
                              </m:r>
                            </m:sub>
                            <m:sup>
                              <m:r>
                                <a:rPr lang="ar-AE">
                                  <a:latin typeface="Cambria Math" panose="02040503050406030204" pitchFamily="18" charset="0"/>
                                </a:rPr>
                                <m:t>​</m:t>
                              </m:r>
                            </m:sup>
                            <m:e>
                              <m:sSub>
                                <m:sSubPr>
                                  <m:ctrlPr>
                                    <a:rPr lang="ar-AE" i="1">
                                      <a:latin typeface="Cambria Math" panose="02040503050406030204" pitchFamily="18" charset="0"/>
                                    </a:rPr>
                                  </m:ctrlPr>
                                </m:sSubPr>
                                <m:e>
                                  <m:r>
                                    <a:rPr lang="ar-AE">
                                      <a:latin typeface="Cambria Math" panose="02040503050406030204" pitchFamily="18" charset="0"/>
                                    </a:rPr>
                                    <m:t>𝛤</m:t>
                                  </m:r>
                                </m:e>
                                <m:sub>
                                  <m:r>
                                    <a:rPr lang="ar-AE">
                                      <a:latin typeface="Cambria Math" panose="02040503050406030204" pitchFamily="18" charset="0"/>
                                    </a:rPr>
                                    <m:t>𝛼</m:t>
                                  </m:r>
                                </m:sub>
                              </m:sSub>
                            </m:e>
                          </m:nary>
                          <m:sSub>
                            <m:sSubPr>
                              <m:ctrlPr>
                                <a:rPr lang="ar-AE" i="1">
                                  <a:latin typeface="Cambria Math" panose="02040503050406030204" pitchFamily="18" charset="0"/>
                                </a:rPr>
                              </m:ctrlPr>
                            </m:sSubPr>
                            <m:e>
                              <m:r>
                                <a:rPr lang="ar-AE">
                                  <a:latin typeface="Cambria Math" panose="02040503050406030204" pitchFamily="18" charset="0"/>
                                </a:rPr>
                                <m:t>𝑚</m:t>
                              </m:r>
                            </m:e>
                            <m:sub>
                              <m:r>
                                <a:rPr lang="ar-AE">
                                  <a:latin typeface="Cambria Math" panose="02040503050406030204" pitchFamily="18" charset="0"/>
                                </a:rPr>
                                <m:t>𝛼</m:t>
                              </m:r>
                            </m:sub>
                          </m:sSub>
                        </m:e>
                      </m:d>
                      <m:r>
                        <a:rPr lang="ar-AE">
                          <a:latin typeface="Cambria Math" panose="02040503050406030204" pitchFamily="18" charset="0"/>
                        </a:rPr>
                        <m:t>𝛥</m:t>
                      </m:r>
                      <m:sSub>
                        <m:sSubPr>
                          <m:ctrlPr>
                            <a:rPr lang="ar-AE" i="1">
                              <a:latin typeface="Cambria Math" panose="02040503050406030204" pitchFamily="18" charset="0"/>
                            </a:rPr>
                          </m:ctrlPr>
                        </m:sSubPr>
                        <m:e>
                          <m:r>
                            <a:rPr lang="ar-AE">
                              <a:latin typeface="Cambria Math" panose="02040503050406030204" pitchFamily="18" charset="0"/>
                            </a:rPr>
                            <m:t>𝑣</m:t>
                          </m:r>
                        </m:e>
                        <m:sub>
                          <m:r>
                            <a:rPr lang="ar-AE">
                              <a:latin typeface="Cambria Math" panose="02040503050406030204" pitchFamily="18" charset="0"/>
                            </a:rPr>
                            <m:t>𝐴</m:t>
                          </m:r>
                          <m:r>
                            <a:rPr lang="ar-AE">
                              <a:latin typeface="Cambria Math" panose="02040503050406030204" pitchFamily="18" charset="0"/>
                            </a:rPr>
                            <m:t>,</m:t>
                          </m:r>
                          <m:r>
                            <a:rPr lang="ar-AE">
                              <a:latin typeface="Cambria Math" panose="02040503050406030204" pitchFamily="18" charset="0"/>
                            </a:rPr>
                            <m:t>𝑥</m:t>
                          </m:r>
                        </m:sub>
                      </m:sSub>
                      <m:r>
                        <a:rPr lang="ar-AE">
                          <a:latin typeface="Cambria Math" panose="02040503050406030204" pitchFamily="18" charset="0"/>
                        </a:rPr>
                        <m:t>=</m:t>
                      </m:r>
                      <m:rad>
                        <m:radPr>
                          <m:degHide m:val="on"/>
                          <m:ctrlPr>
                            <a:rPr lang="ar-AE" i="1">
                              <a:latin typeface="Cambria Math" panose="02040503050406030204" pitchFamily="18" charset="0"/>
                            </a:rPr>
                          </m:ctrlPr>
                        </m:radPr>
                        <m:deg/>
                        <m:e>
                          <m:nary>
                            <m:naryPr>
                              <m:chr m:val="∑"/>
                              <m:limLoc m:val="undOvr"/>
                              <m:ctrlPr>
                                <a:rPr lang="ar-AE" i="1">
                                  <a:latin typeface="Cambria Math" panose="02040503050406030204" pitchFamily="18" charset="0"/>
                                </a:rPr>
                              </m:ctrlPr>
                            </m:naryPr>
                            <m:sub>
                              <m:r>
                                <a:rPr lang="ar-AE">
                                  <a:latin typeface="Cambria Math" panose="02040503050406030204" pitchFamily="18" charset="0"/>
                                </a:rPr>
                                <m:t>𝛼</m:t>
                              </m:r>
                            </m:sub>
                            <m:sup>
                              <m:r>
                                <a:rPr lang="ar-AE">
                                  <a:latin typeface="Cambria Math" panose="02040503050406030204" pitchFamily="18" charset="0"/>
                                </a:rPr>
                                <m:t>​</m:t>
                              </m:r>
                            </m:sup>
                            <m:e>
                              <m:sSub>
                                <m:sSubPr>
                                  <m:ctrlPr>
                                    <a:rPr lang="ar-AE" i="1">
                                      <a:latin typeface="Cambria Math" panose="02040503050406030204" pitchFamily="18" charset="0"/>
                                    </a:rPr>
                                  </m:ctrlPr>
                                </m:sSubPr>
                                <m:e>
                                  <m:r>
                                    <a:rPr lang="ar-AE">
                                      <a:latin typeface="Cambria Math" panose="02040503050406030204" pitchFamily="18" charset="0"/>
                                    </a:rPr>
                                    <m:t>𝑚</m:t>
                                  </m:r>
                                </m:e>
                                <m:sub>
                                  <m:r>
                                    <a:rPr lang="ar-AE">
                                      <a:latin typeface="Cambria Math" panose="02040503050406030204" pitchFamily="18" charset="0"/>
                                    </a:rPr>
                                    <m:t>𝛼</m:t>
                                  </m:r>
                                </m:sub>
                              </m:sSub>
                            </m:e>
                          </m:nary>
                          <m:sSub>
                            <m:sSubPr>
                              <m:ctrlPr>
                                <a:rPr lang="ar-AE" i="1">
                                  <a:latin typeface="Cambria Math" panose="02040503050406030204" pitchFamily="18" charset="0"/>
                                </a:rPr>
                              </m:ctrlPr>
                            </m:sSubPr>
                            <m:e>
                              <m:r>
                                <a:rPr lang="ar-AE">
                                  <a:latin typeface="Cambria Math" panose="02040503050406030204" pitchFamily="18" charset="0"/>
                                </a:rPr>
                                <m:t>𝑛</m:t>
                              </m:r>
                            </m:e>
                            <m:sub>
                              <m:r>
                                <a:rPr lang="ar-AE">
                                  <a:latin typeface="Cambria Math" panose="02040503050406030204" pitchFamily="18" charset="0"/>
                                </a:rPr>
                                <m:t>𝛼</m:t>
                              </m:r>
                            </m:sub>
                          </m:sSub>
                          <m:d>
                            <m:dPr>
                              <m:ctrlPr>
                                <a:rPr lang="ar-AE" i="1">
                                  <a:latin typeface="Cambria Math" panose="02040503050406030204" pitchFamily="18" charset="0"/>
                                </a:rPr>
                              </m:ctrlPr>
                            </m:dPr>
                            <m:e>
                              <m:r>
                                <a:rPr lang="ar-AE">
                                  <a:latin typeface="Cambria Math" panose="02040503050406030204" pitchFamily="18" charset="0"/>
                                </a:rPr>
                                <m:t>∞</m:t>
                              </m:r>
                            </m:e>
                          </m:d>
                          <m:nary>
                            <m:naryPr>
                              <m:chr m:val="∑"/>
                              <m:limLoc m:val="undOvr"/>
                              <m:ctrlPr>
                                <a:rPr lang="ar-AE" i="1">
                                  <a:latin typeface="Cambria Math" panose="02040503050406030204" pitchFamily="18" charset="0"/>
                                </a:rPr>
                              </m:ctrlPr>
                            </m:naryPr>
                            <m:sub>
                              <m:r>
                                <a:rPr lang="ar-AE">
                                  <a:latin typeface="Cambria Math" panose="02040503050406030204" pitchFamily="18" charset="0"/>
                                </a:rPr>
                                <m:t>𝛼</m:t>
                              </m:r>
                            </m:sub>
                            <m:sup>
                              <m:r>
                                <a:rPr lang="ar-AE">
                                  <a:latin typeface="Cambria Math" panose="02040503050406030204" pitchFamily="18" charset="0"/>
                                </a:rPr>
                                <m:t>​</m:t>
                              </m:r>
                            </m:sup>
                            <m:e>
                              <m:f>
                                <m:fPr>
                                  <m:ctrlPr>
                                    <a:rPr lang="ar-AE" i="1">
                                      <a:latin typeface="Cambria Math" panose="02040503050406030204" pitchFamily="18" charset="0"/>
                                    </a:rPr>
                                  </m:ctrlPr>
                                </m:fPr>
                                <m:num>
                                  <m:sSub>
                                    <m:sSubPr>
                                      <m:ctrlPr>
                                        <a:rPr lang="ar-AE" i="1">
                                          <a:latin typeface="Cambria Math" panose="02040503050406030204" pitchFamily="18" charset="0"/>
                                        </a:rPr>
                                      </m:ctrlPr>
                                    </m:sSubPr>
                                    <m:e>
                                      <m:r>
                                        <a:rPr lang="ar-AE">
                                          <a:latin typeface="Cambria Math" panose="02040503050406030204" pitchFamily="18" charset="0"/>
                                        </a:rPr>
                                        <m:t>𝑚</m:t>
                                      </m:r>
                                    </m:e>
                                    <m:sub>
                                      <m:r>
                                        <a:rPr lang="ar-AE">
                                          <a:latin typeface="Cambria Math" panose="02040503050406030204" pitchFamily="18" charset="0"/>
                                        </a:rPr>
                                        <m:t>𝛼</m:t>
                                      </m:r>
                                    </m:sub>
                                  </m:sSub>
                                  <m:sSubSup>
                                    <m:sSubSupPr>
                                      <m:ctrlPr>
                                        <a:rPr lang="ar-AE" i="1">
                                          <a:latin typeface="Cambria Math" panose="02040503050406030204" pitchFamily="18" charset="0"/>
                                        </a:rPr>
                                      </m:ctrlPr>
                                    </m:sSubSupPr>
                                    <m:e>
                                      <m:r>
                                        <a:rPr lang="ar-AE">
                                          <a:latin typeface="Cambria Math" panose="02040503050406030204" pitchFamily="18" charset="0"/>
                                        </a:rPr>
                                        <m:t>𝛤</m:t>
                                      </m:r>
                                    </m:e>
                                    <m:sub>
                                      <m:r>
                                        <a:rPr lang="ar-AE">
                                          <a:latin typeface="Cambria Math" panose="02040503050406030204" pitchFamily="18" charset="0"/>
                                        </a:rPr>
                                        <m:t>𝛼</m:t>
                                      </m:r>
                                    </m:sub>
                                    <m:sup>
                                      <m:r>
                                        <a:rPr lang="ar-AE">
                                          <a:latin typeface="Cambria Math" panose="02040503050406030204" pitchFamily="18" charset="0"/>
                                        </a:rPr>
                                        <m:t>2</m:t>
                                      </m:r>
                                    </m:sup>
                                  </m:sSubSup>
                                </m:num>
                                <m:den>
                                  <m:sSub>
                                    <m:sSubPr>
                                      <m:ctrlPr>
                                        <a:rPr lang="ar-AE" i="1">
                                          <a:latin typeface="Cambria Math" panose="02040503050406030204" pitchFamily="18" charset="0"/>
                                        </a:rPr>
                                      </m:ctrlPr>
                                    </m:sSubPr>
                                    <m:e>
                                      <m:r>
                                        <a:rPr lang="ar-AE">
                                          <a:latin typeface="Cambria Math" panose="02040503050406030204" pitchFamily="18" charset="0"/>
                                        </a:rPr>
                                        <m:t>𝑛</m:t>
                                      </m:r>
                                    </m:e>
                                    <m:sub>
                                      <m:r>
                                        <a:rPr lang="ar-AE">
                                          <a:latin typeface="Cambria Math" panose="02040503050406030204" pitchFamily="18" charset="0"/>
                                        </a:rPr>
                                        <m:t>𝛼</m:t>
                                      </m:r>
                                    </m:sub>
                                  </m:sSub>
                                  <m:d>
                                    <m:dPr>
                                      <m:ctrlPr>
                                        <a:rPr lang="ar-AE" i="1">
                                          <a:latin typeface="Cambria Math" panose="02040503050406030204" pitchFamily="18" charset="0"/>
                                        </a:rPr>
                                      </m:ctrlPr>
                                    </m:dPr>
                                    <m:e>
                                      <m:r>
                                        <a:rPr lang="ar-AE">
                                          <a:latin typeface="Cambria Math" panose="02040503050406030204" pitchFamily="18" charset="0"/>
                                        </a:rPr>
                                        <m:t>∞</m:t>
                                      </m:r>
                                    </m:e>
                                  </m:d>
                                </m:den>
                              </m:f>
                            </m:e>
                          </m:nary>
                        </m:e>
                      </m:rad>
                      <m:r>
                        <a:rPr lang="ar-AE">
                          <a:latin typeface="Cambria Math" panose="02040503050406030204" pitchFamily="18" charset="0"/>
                        </a:rPr>
                        <m:t>𝛥</m:t>
                      </m:r>
                      <m:sSub>
                        <m:sSubPr>
                          <m:ctrlPr>
                            <a:rPr lang="ar-AE" i="1">
                              <a:latin typeface="Cambria Math" panose="02040503050406030204" pitchFamily="18" charset="0"/>
                            </a:rPr>
                          </m:ctrlPr>
                        </m:sSubPr>
                        <m:e>
                          <m:r>
                            <a:rPr lang="ar-AE">
                              <a:latin typeface="Cambria Math" panose="02040503050406030204" pitchFamily="18" charset="0"/>
                            </a:rPr>
                            <m:t>𝑈</m:t>
                          </m:r>
                        </m:e>
                        <m:sub>
                          <m:r>
                            <a:rPr lang="ar-AE">
                              <a:latin typeface="Cambria Math" panose="02040503050406030204" pitchFamily="18" charset="0"/>
                            </a:rPr>
                            <m:t>𝑥</m:t>
                          </m:r>
                        </m:sub>
                      </m:sSub>
                      <m:r>
                        <a:rPr lang="ar-AE">
                          <a:latin typeface="Cambria Math" panose="02040503050406030204" pitchFamily="18" charset="0"/>
                        </a:rPr>
                        <m:t>  </m:t>
                      </m:r>
                    </m:oMath>
                  </m:oMathPara>
                </a14:m>
                <a:endParaRPr lang="ar-AE" dirty="0"/>
              </a:p>
              <a:p>
                <a:pPr marL="0" lvl="0" indent="0">
                  <a:buNone/>
                </a:pPr>
                <a:r>
                  <a:rPr lang="en-US" dirty="0"/>
                  <a:t>where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𝛤</m:t>
                        </m:r>
                      </m:e>
                      <m:sub>
                        <m:r>
                          <a:rPr lang="ar-AE">
                            <a:latin typeface="Cambria Math" panose="02040503050406030204" pitchFamily="18" charset="0"/>
                          </a:rPr>
                          <m:t>𝛼</m:t>
                        </m:r>
                      </m:sub>
                    </m:sSub>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𝑛</m:t>
                        </m:r>
                      </m:e>
                      <m:sub>
                        <m:r>
                          <a:rPr lang="ar-AE">
                            <a:latin typeface="Cambria Math" panose="02040503050406030204" pitchFamily="18" charset="0"/>
                          </a:rPr>
                          <m:t>𝛼</m:t>
                        </m:r>
                      </m:sub>
                    </m:sSub>
                    <m:sSub>
                      <m:sSubPr>
                        <m:ctrlPr>
                          <a:rPr lang="ar-AE" i="1">
                            <a:latin typeface="Cambria Math" panose="02040503050406030204" pitchFamily="18" charset="0"/>
                          </a:rPr>
                        </m:ctrlPr>
                      </m:sSubPr>
                      <m:e>
                        <m:r>
                          <a:rPr lang="ar-AE">
                            <a:latin typeface="Cambria Math" panose="02040503050406030204" pitchFamily="18" charset="0"/>
                          </a:rPr>
                          <m:t>𝑢</m:t>
                        </m:r>
                      </m:e>
                      <m:sub>
                        <m:r>
                          <a:rPr lang="ar-AE">
                            <a:latin typeface="Cambria Math" panose="02040503050406030204" pitchFamily="18" charset="0"/>
                          </a:rPr>
                          <m:t>𝛼</m:t>
                        </m:r>
                        <m:r>
                          <a:rPr lang="ar-AE">
                            <a:latin typeface="Cambria Math" panose="02040503050406030204" pitchFamily="18" charset="0"/>
                          </a:rPr>
                          <m:t>𝑧</m:t>
                        </m:r>
                      </m:sub>
                    </m:sSub>
                  </m:oMath>
                </a14:m>
                <a:r>
                  <a:rPr lang="ar-AE" dirty="0"/>
                  <a:t> </a:t>
                </a:r>
                <a:r>
                  <a:rPr lang="en-US" dirty="0"/>
                  <a:t>is constant parameter from the conservation of fluid mass.</a:t>
                </a:r>
              </a:p>
            </p:txBody>
          </p:sp>
        </mc:Choice>
        <mc:Fallback xmlns="">
          <p:sp>
            <p:nvSpPr>
              <p:cNvPr id="4" name="TextBox 3">
                <a:extLst>
                  <a:ext uri="{FF2B5EF4-FFF2-40B4-BE49-F238E27FC236}">
                    <a16:creationId xmlns:a16="http://schemas.microsoft.com/office/drawing/2014/main" id="{3D2060D2-99FF-AF1A-F8D9-FB0533BF9A09}"/>
                  </a:ext>
                </a:extLst>
              </p:cNvPr>
              <p:cNvSpPr txBox="1">
                <a:spLocks noRot="1" noChangeAspect="1" noMove="1" noResize="1" noEditPoints="1" noAdjustHandles="1" noChangeArrowheads="1" noChangeShapeType="1" noTextEdit="1"/>
              </p:cNvSpPr>
              <p:nvPr/>
            </p:nvSpPr>
            <p:spPr>
              <a:xfrm>
                <a:off x="3675186" y="446856"/>
                <a:ext cx="5785339" cy="1464696"/>
              </a:xfrm>
              <a:prstGeom prst="rect">
                <a:avLst/>
              </a:prstGeom>
              <a:blipFill>
                <a:blip r:embed="rId3"/>
                <a:stretch>
                  <a:fillRect l="-9868" t="-56897" r="-877" b="-49138"/>
                </a:stretch>
              </a:blipFill>
            </p:spPr>
            <p:txBody>
              <a:bodyPr/>
              <a:lstStyle/>
              <a:p>
                <a:r>
                  <a:rPr lang="en-US">
                    <a:noFill/>
                  </a:rPr>
                  <a:t> </a:t>
                </a:r>
              </a:p>
            </p:txBody>
          </p:sp>
        </mc:Fallback>
      </mc:AlternateContent>
      <p:sp>
        <p:nvSpPr>
          <p:cNvPr id="7" name="Title 1">
            <a:extLst>
              <a:ext uri="{FF2B5EF4-FFF2-40B4-BE49-F238E27FC236}">
                <a16:creationId xmlns:a16="http://schemas.microsoft.com/office/drawing/2014/main" id="{3D095206-FAE8-00F6-8A9C-CCB23D4377D4}"/>
              </a:ext>
            </a:extLst>
          </p:cNvPr>
          <p:cNvSpPr>
            <a:spLocks noGrp="1"/>
          </p:cNvSpPr>
          <p:nvPr>
            <p:ph type="title"/>
          </p:nvPr>
        </p:nvSpPr>
        <p:spPr>
          <a:xfrm>
            <a:off x="-2725616" y="697093"/>
            <a:ext cx="8229600" cy="857250"/>
          </a:xfrm>
        </p:spPr>
        <p:txBody>
          <a:bodyPr>
            <a:normAutofit/>
          </a:bodyPr>
          <a:lstStyle/>
          <a:p>
            <a:r>
              <a:rPr lang="en-US" sz="3600" dirty="0" err="1"/>
              <a:t>Alfvénicity</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s/profiles_n1Inf=0.6.svg"/>
          <p:cNvPicPr>
            <a:picLocks noGrp="1" noChangeAspect="1"/>
          </p:cNvPicPr>
          <p:nvPr/>
        </p:nvPicPr>
        <p:blipFill>
          <a:blip r:embed="rId3">
            <a:extLst>
              <a:ext uri="{96DAC541-7B7A-43D3-8B79-37D633B846F1}">
                <asvg:svgBlip xmlns:asvg="http://schemas.microsoft.com/office/drawing/2016/SVG/main" r:embed="rId4"/>
              </a:ext>
            </a:extLst>
          </a:blip>
          <a:stretch>
            <a:fillRect/>
          </a:stretch>
        </p:blipFill>
        <p:spPr bwMode="auto">
          <a:xfrm>
            <a:off x="-20318" y="1120966"/>
            <a:ext cx="4390996" cy="2190673"/>
          </a:xfrm>
          <a:prstGeom prst="rect">
            <a:avLst/>
          </a:prstGeom>
          <a:noFill/>
          <a:ln w="9525">
            <a:noFill/>
            <a:headEnd/>
            <a:tailEnd/>
          </a:ln>
        </p:spPr>
      </p:pic>
      <mc:AlternateContent xmlns:mc="http://schemas.openxmlformats.org/markup-compatibility/2006">
        <mc:Choice xmlns:a14="http://schemas.microsoft.com/office/drawing/2010/main" Requires="a14">
          <p:sp>
            <p:nvSpPr>
              <p:cNvPr id="3" name="TextBox 3"/>
              <p:cNvSpPr txBox="1"/>
              <p:nvPr/>
            </p:nvSpPr>
            <p:spPr>
              <a:xfrm>
                <a:off x="-2264956" y="3203916"/>
                <a:ext cx="8229600" cy="508000"/>
              </a:xfrm>
              <a:prstGeom prst="rect">
                <a:avLst/>
              </a:prstGeom>
              <a:noFill/>
            </p:spPr>
            <p:txBody>
              <a:bodyPr/>
              <a:lstStyle/>
              <a:p>
                <a:pPr marL="0" lvl="0" indent="0" algn="ctr">
                  <a:buNone/>
                </a:pP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1</m:t>
                        </m:r>
                      </m:sub>
                    </m:sSub>
                    <m:r>
                      <a:rPr>
                        <a:latin typeface="Cambria Math" panose="02040503050406030204" pitchFamily="18" charset="0"/>
                      </a:rPr>
                      <m:t>=1.5</m:t>
                    </m:r>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2</m:t>
                        </m:r>
                      </m:sub>
                    </m:sSub>
                  </m:oMath>
                </a14:m>
                <a:r>
                  <a:rPr dirty="0"/>
                  <a:t> and </a:t>
                </a:r>
                <a14:m>
                  <m:oMath xmlns:m="http://schemas.openxmlformats.org/officeDocument/2006/math">
                    <m:r>
                      <a:rPr>
                        <a:latin typeface="Cambria Math" panose="02040503050406030204" pitchFamily="18" charset="0"/>
                      </a:rPr>
                      <m:t>𝐿</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𝑑</m:t>
                        </m:r>
                      </m:e>
                      <m:sub>
                        <m:r>
                          <a:rPr>
                            <a:latin typeface="Cambria Math" panose="02040503050406030204" pitchFamily="18" charset="0"/>
                          </a:rPr>
                          <m:t>𝑖</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𝐵</m:t>
                        </m:r>
                      </m:e>
                      <m:sub>
                        <m:r>
                          <a:rPr>
                            <a:latin typeface="Cambria Math" panose="02040503050406030204" pitchFamily="18" charset="0"/>
                          </a:rPr>
                          <m:t>0</m:t>
                        </m:r>
                      </m:sub>
                    </m:sSub>
                    <m:r>
                      <a:rPr>
                        <a:latin typeface="Cambria Math" panose="02040503050406030204" pitchFamily="18" charset="0"/>
                      </a:rPr>
                      <m:t>=2</m:t>
                    </m:r>
                    <m:sSub>
                      <m:sSubPr>
                        <m:ctrlPr>
                          <a:rPr i="1">
                            <a:latin typeface="Cambria Math" panose="02040503050406030204" pitchFamily="18" charset="0"/>
                          </a:rPr>
                        </m:ctrlPr>
                      </m:sSubPr>
                      <m:e>
                        <m:r>
                          <a:rPr>
                            <a:latin typeface="Cambria Math" panose="02040503050406030204" pitchFamily="18" charset="0"/>
                          </a:rPr>
                          <m:t>𝐵</m:t>
                        </m:r>
                      </m:e>
                      <m:sub>
                        <m:r>
                          <a:rPr>
                            <a:latin typeface="Cambria Math" panose="02040503050406030204" pitchFamily="18" charset="0"/>
                          </a:rPr>
                          <m:t>𝑧</m:t>
                        </m:r>
                      </m:sub>
                    </m:sSub>
                  </m:oMath>
                </a14:m>
                <a:endParaRPr dirty="0"/>
              </a:p>
            </p:txBody>
          </p:sp>
        </mc:Choice>
        <mc:Fallback>
          <p:sp>
            <p:nvSpPr>
              <p:cNvPr id="3" name="TextBox 3"/>
              <p:cNvSpPr txBox="1">
                <a:spLocks noRot="1" noChangeAspect="1" noMove="1" noResize="1" noEditPoints="1" noAdjustHandles="1" noChangeArrowheads="1" noChangeShapeType="1" noTextEdit="1"/>
              </p:cNvSpPr>
              <p:nvPr/>
            </p:nvSpPr>
            <p:spPr>
              <a:xfrm>
                <a:off x="-2264956" y="3203916"/>
                <a:ext cx="8229600" cy="508000"/>
              </a:xfrm>
              <a:prstGeom prst="rect">
                <a:avLst/>
              </a:prstGeom>
              <a:blipFill>
                <a:blip r:embed="rId5"/>
                <a:stretch>
                  <a:fillRect t="-4878"/>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02840A3F-2F0A-5795-EA0F-CBB79D9704FA}"/>
              </a:ext>
            </a:extLst>
          </p:cNvPr>
          <p:cNvSpPr txBox="1"/>
          <p:nvPr/>
        </p:nvSpPr>
        <p:spPr>
          <a:xfrm>
            <a:off x="0" y="128955"/>
            <a:ext cx="4056185" cy="954107"/>
          </a:xfrm>
          <a:prstGeom prst="rect">
            <a:avLst/>
          </a:prstGeom>
          <a:noFill/>
        </p:spPr>
        <p:txBody>
          <a:bodyPr wrap="square" rtlCol="0">
            <a:spAutoFit/>
          </a:bodyPr>
          <a:lstStyle/>
          <a:p>
            <a:r>
              <a:rPr lang="en-US" sz="2800" dirty="0"/>
              <a:t>Detailed profile within current sheet</a:t>
            </a:r>
          </a:p>
        </p:txBody>
      </p:sp>
      <p:pic>
        <p:nvPicPr>
          <p:cNvPr id="5" name="Picture 1" descr="figures/UxNormBx.svg">
            <a:extLst>
              <a:ext uri="{FF2B5EF4-FFF2-40B4-BE49-F238E27FC236}">
                <a16:creationId xmlns:a16="http://schemas.microsoft.com/office/drawing/2014/main" id="{88394BE4-6098-BE59-35CF-97514782F44B}"/>
              </a:ext>
            </a:extLst>
          </p:cNvPr>
          <p:cNvPicPr>
            <a:picLocks noGrp="1" noChangeAspect="1"/>
          </p:cNvPicPr>
          <p:nvPr/>
        </p:nvPicPr>
        <p:blipFill>
          <a:blip r:embed="rId6">
            <a:extLst>
              <a:ext uri="{96DAC541-7B7A-43D3-8B79-37D633B846F1}">
                <asvg:svgBlip xmlns:asvg="http://schemas.microsoft.com/office/drawing/2016/SVG/main" r:embed="rId7"/>
              </a:ext>
            </a:extLst>
          </a:blip>
          <a:stretch>
            <a:fillRect/>
          </a:stretch>
        </p:blipFill>
        <p:spPr bwMode="auto">
          <a:xfrm>
            <a:off x="4512794" y="2657945"/>
            <a:ext cx="4707406" cy="2532183"/>
          </a:xfrm>
          <a:prstGeom prst="rect">
            <a:avLst/>
          </a:prstGeom>
          <a:noFill/>
          <a:ln w="9525">
            <a:noFill/>
            <a:headEnd/>
            <a:tailEnd/>
          </a:ln>
        </p:spPr>
      </p:pic>
      <mc:AlternateContent xmlns:mc="http://schemas.openxmlformats.org/markup-compatibility/2006">
        <mc:Choice xmlns:a14="http://schemas.microsoft.com/office/drawing/2010/main" Requires="a14">
          <p:sp>
            <p:nvSpPr>
              <p:cNvPr id="6" name="TextBox 3">
                <a:extLst>
                  <a:ext uri="{FF2B5EF4-FFF2-40B4-BE49-F238E27FC236}">
                    <a16:creationId xmlns:a16="http://schemas.microsoft.com/office/drawing/2014/main" id="{38B3937A-FFDD-6005-403B-220C8EE2B708}"/>
                  </a:ext>
                </a:extLst>
              </p:cNvPr>
              <p:cNvSpPr txBox="1"/>
              <p:nvPr/>
            </p:nvSpPr>
            <p:spPr>
              <a:xfrm>
                <a:off x="4970532" y="5227818"/>
                <a:ext cx="4091354" cy="1953358"/>
              </a:xfrm>
              <a:prstGeom prst="rect">
                <a:avLst/>
              </a:prstGeom>
              <a:noFill/>
            </p:spPr>
            <p:txBody>
              <a:bodyPr/>
              <a:lstStyle/>
              <a:p>
                <a:pPr marL="0" lvl="0" indent="0" algn="ctr">
                  <a:buNone/>
                </a:pPr>
                <a:r>
                  <a:rPr dirty="0"/>
                  <a:t>Ion bulk velocity in the </a:t>
                </a:r>
                <a14:m>
                  <m:oMath xmlns:m="http://schemas.openxmlformats.org/officeDocument/2006/math">
                    <m:r>
                      <a:rPr>
                        <a:latin typeface="Cambria Math" panose="02040503050406030204" pitchFamily="18" charset="0"/>
                      </a:rPr>
                      <m:t>𝑥</m:t>
                    </m:r>
                  </m:oMath>
                </a14:m>
                <a:r>
                  <a:rPr dirty="0"/>
                  <a:t> direction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𝑈</m:t>
                        </m:r>
                      </m:e>
                      <m:sub>
                        <m:r>
                          <a:rPr>
                            <a:latin typeface="Cambria Math" panose="02040503050406030204" pitchFamily="18" charset="0"/>
                          </a:rPr>
                          <m:t>𝑥</m:t>
                        </m:r>
                      </m:sub>
                    </m:sSub>
                  </m:oMath>
                </a14:m>
                <a:r>
                  <a:rPr dirty="0"/>
                  <a:t> profiles normalized by local Alfvén velocity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𝐴</m:t>
                        </m:r>
                        <m:r>
                          <a:rPr>
                            <a:latin typeface="Cambria Math" panose="02040503050406030204" pitchFamily="18" charset="0"/>
                          </a:rPr>
                          <m:t>,</m:t>
                        </m:r>
                        <m:r>
                          <a:rPr>
                            <a:latin typeface="Cambria Math" panose="02040503050406030204" pitchFamily="18" charset="0"/>
                          </a:rPr>
                          <m:t>𝑥</m:t>
                        </m:r>
                      </m:sub>
                    </m:sSub>
                    <m:d>
                      <m:dPr>
                        <m:ctrlPr>
                          <a:rPr i="1">
                            <a:latin typeface="Cambria Math" panose="02040503050406030204" pitchFamily="18" charset="0"/>
                          </a:rPr>
                        </m:ctrlPr>
                      </m:dPr>
                      <m:e>
                        <m:r>
                          <a:rPr>
                            <a:latin typeface="Cambria Math" panose="02040503050406030204" pitchFamily="18" charset="0"/>
                          </a:rPr>
                          <m:t>𝑧</m:t>
                        </m:r>
                      </m:e>
                    </m:d>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𝐵</m:t>
                        </m:r>
                      </m:e>
                      <m:sub>
                        <m:r>
                          <a:rPr>
                            <a:latin typeface="Cambria Math" panose="02040503050406030204" pitchFamily="18" charset="0"/>
                          </a:rPr>
                          <m:t>𝑥</m:t>
                        </m:r>
                      </m:sub>
                    </m:sSub>
                    <m:d>
                      <m:dPr>
                        <m:ctrlPr>
                          <a:rPr i="1">
                            <a:latin typeface="Cambria Math" panose="02040503050406030204" pitchFamily="18" charset="0"/>
                          </a:rPr>
                        </m:ctrlPr>
                      </m:dPr>
                      <m:e>
                        <m:r>
                          <a:rPr>
                            <a:latin typeface="Cambria Math" panose="02040503050406030204" pitchFamily="18" charset="0"/>
                          </a:rPr>
                          <m:t>𝑧</m:t>
                        </m:r>
                      </m:e>
                    </m:d>
                    <m:r>
                      <a:rPr>
                        <a:latin typeface="Cambria Math" panose="02040503050406030204" pitchFamily="18" charset="0"/>
                      </a:rPr>
                      <m:t>/</m:t>
                    </m:r>
                    <m:rad>
                      <m:radPr>
                        <m:degHide m:val="on"/>
                        <m:ctrlPr>
                          <a:rPr i="1">
                            <a:latin typeface="Cambria Math" panose="02040503050406030204" pitchFamily="18" charset="0"/>
                          </a:rPr>
                        </m:ctrlPr>
                      </m:radPr>
                      <m:deg/>
                      <m:e>
                        <m:sSub>
                          <m:sSubPr>
                            <m:ctrlPr>
                              <a:rPr i="1">
                                <a:latin typeface="Cambria Math" panose="02040503050406030204" pitchFamily="18" charset="0"/>
                              </a:rPr>
                            </m:ctrlPr>
                          </m:sSubPr>
                          <m:e>
                            <m:r>
                              <a:rPr>
                                <a:latin typeface="Cambria Math" panose="02040503050406030204" pitchFamily="18" charset="0"/>
                              </a:rPr>
                              <m:t>𝜇</m:t>
                            </m:r>
                          </m:e>
                          <m:sub>
                            <m:r>
                              <a:rPr>
                                <a:latin typeface="Cambria Math" panose="02040503050406030204" pitchFamily="18" charset="0"/>
                              </a:rPr>
                              <m:t>0</m:t>
                            </m:r>
                          </m:sub>
                        </m:sSub>
                        <m:sSub>
                          <m:sSubPr>
                            <m:ctrlPr>
                              <a:rPr i="1">
                                <a:latin typeface="Cambria Math" panose="02040503050406030204" pitchFamily="18" charset="0"/>
                              </a:rPr>
                            </m:ctrlPr>
                          </m:sSubPr>
                          <m:e>
                            <m:r>
                              <a:rPr>
                                <a:latin typeface="Cambria Math" panose="02040503050406030204" pitchFamily="18" charset="0"/>
                              </a:rPr>
                              <m:t>𝑚</m:t>
                            </m:r>
                          </m:e>
                          <m:sub>
                            <m:r>
                              <a:rPr>
                                <a:latin typeface="Cambria Math" panose="02040503050406030204" pitchFamily="18" charset="0"/>
                              </a:rPr>
                              <m:t>𝑝</m:t>
                            </m:r>
                          </m:sub>
                        </m:sSub>
                        <m:r>
                          <a:rPr>
                            <a:latin typeface="Cambria Math" panose="02040503050406030204" pitchFamily="18" charset="0"/>
                          </a:rPr>
                          <m:t>𝑛</m:t>
                        </m:r>
                        <m:d>
                          <m:dPr>
                            <m:ctrlPr>
                              <a:rPr i="1">
                                <a:latin typeface="Cambria Math" panose="02040503050406030204" pitchFamily="18" charset="0"/>
                              </a:rPr>
                            </m:ctrlPr>
                          </m:dPr>
                          <m:e>
                            <m:r>
                              <a:rPr>
                                <a:latin typeface="Cambria Math" panose="02040503050406030204" pitchFamily="18" charset="0"/>
                              </a:rPr>
                              <m:t>𝑧</m:t>
                            </m:r>
                          </m:e>
                        </m:d>
                      </m:e>
                    </m:rad>
                  </m:oMath>
                </a14:m>
                <a:r>
                  <a:rPr dirty="0"/>
                  <a:t> for different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𝑛</m:t>
                        </m:r>
                      </m:e>
                      <m:sub>
                        <m:r>
                          <a:rPr>
                            <a:latin typeface="Cambria Math" panose="02040503050406030204" pitchFamily="18" charset="0"/>
                          </a:rPr>
                          <m:t>1</m:t>
                        </m:r>
                      </m:sub>
                    </m:sSub>
                    <m:d>
                      <m:dPr>
                        <m:ctrlPr>
                          <a:rPr i="1">
                            <a:latin typeface="Cambria Math" panose="02040503050406030204" pitchFamily="18" charset="0"/>
                          </a:rPr>
                        </m:ctrlPr>
                      </m:dPr>
                      <m:e>
                        <m:r>
                          <a:rPr>
                            <a:latin typeface="Cambria Math" panose="02040503050406030204" pitchFamily="18" charset="0"/>
                          </a:rPr>
                          <m:t>∞</m:t>
                        </m:r>
                      </m:e>
                    </m:d>
                  </m:oMath>
                </a14:m>
                <a:endParaRPr dirty="0"/>
              </a:p>
            </p:txBody>
          </p:sp>
        </mc:Choice>
        <mc:Fallback>
          <p:sp>
            <p:nvSpPr>
              <p:cNvPr id="6" name="TextBox 3">
                <a:extLst>
                  <a:ext uri="{FF2B5EF4-FFF2-40B4-BE49-F238E27FC236}">
                    <a16:creationId xmlns:a16="http://schemas.microsoft.com/office/drawing/2014/main" id="{38B3937A-FFDD-6005-403B-220C8EE2B708}"/>
                  </a:ext>
                </a:extLst>
              </p:cNvPr>
              <p:cNvSpPr txBox="1">
                <a:spLocks noRot="1" noChangeAspect="1" noMove="1" noResize="1" noEditPoints="1" noAdjustHandles="1" noChangeArrowheads="1" noChangeShapeType="1" noTextEdit="1"/>
              </p:cNvSpPr>
              <p:nvPr/>
            </p:nvSpPr>
            <p:spPr>
              <a:xfrm>
                <a:off x="4970532" y="5227818"/>
                <a:ext cx="4091354" cy="1953358"/>
              </a:xfrm>
              <a:prstGeom prst="rect">
                <a:avLst/>
              </a:prstGeom>
              <a:blipFill>
                <a:blip r:embed="rId8"/>
                <a:stretch>
                  <a:fillRect l="-929" t="-1290" r="-1858"/>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A889ADB4-2772-A693-1E26-839CFDF1F73E}"/>
              </a:ext>
            </a:extLst>
          </p:cNvPr>
          <p:cNvPicPr>
            <a:picLocks noChangeAspect="1"/>
          </p:cNvPicPr>
          <p:nvPr/>
        </p:nvPicPr>
        <p:blipFill>
          <a:blip r:embed="rId9"/>
          <a:srcRect l="6685" t="4925" r="6030"/>
          <a:stretch/>
        </p:blipFill>
        <p:spPr>
          <a:xfrm>
            <a:off x="4715994" y="82393"/>
            <a:ext cx="4190939" cy="2489357"/>
          </a:xfrm>
          <a:prstGeom prst="rect">
            <a:avLst/>
          </a:prstGeom>
        </p:spPr>
      </p:pic>
      <p:pic>
        <p:nvPicPr>
          <p:cNvPr id="8" name="Picture 7">
            <a:extLst>
              <a:ext uri="{FF2B5EF4-FFF2-40B4-BE49-F238E27FC236}">
                <a16:creationId xmlns:a16="http://schemas.microsoft.com/office/drawing/2014/main" id="{67A7A5B0-CF7A-BBF4-1957-B821585D894B}"/>
              </a:ext>
            </a:extLst>
          </p:cNvPr>
          <p:cNvPicPr>
            <a:picLocks noChangeAspect="1"/>
          </p:cNvPicPr>
          <p:nvPr/>
        </p:nvPicPr>
        <p:blipFill>
          <a:blip r:embed="rId10"/>
          <a:stretch>
            <a:fillRect/>
          </a:stretch>
        </p:blipFill>
        <p:spPr>
          <a:xfrm>
            <a:off x="2073" y="3281827"/>
            <a:ext cx="4569927" cy="186167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marL="0" lvl="0" indent="0">
              <a:buNone/>
            </a:pPr>
            <a:r>
              <a:t>Part 0: Software Development</a:t>
            </a:r>
          </a:p>
        </p:txBody>
      </p:sp>
      <p:sp>
        <p:nvSpPr>
          <p:cNvPr id="3" name="Content Placeholder 2">
            <a:extLst>
              <a:ext uri="{FF2B5EF4-FFF2-40B4-BE49-F238E27FC236}">
                <a16:creationId xmlns:a16="http://schemas.microsoft.com/office/drawing/2014/main" id="{703432EA-7FD7-82E2-595D-3EDC54A04205}"/>
              </a:ext>
            </a:extLst>
          </p:cNvPr>
          <p:cNvSpPr txBox="1">
            <a:spLocks/>
          </p:cNvSpPr>
          <p:nvPr/>
        </p:nvSpPr>
        <p:spPr>
          <a:xfrm>
            <a:off x="117835" y="235669"/>
            <a:ext cx="4454165" cy="2021105"/>
          </a:xfrm>
          <a:prstGeom prst="rect">
            <a:avLst/>
          </a:prstGeom>
        </p:spPr>
        <p:txBody>
          <a:bodyPr vert="horz" lIns="91440" tIns="45720" rIns="91440" bIns="45720" rtlCol="0" anchor="b">
            <a:normAutofit/>
          </a:bodyPr>
          <a:lstStyle>
            <a:lvl1pPr marL="0" indent="0" algn="l" defTabSz="342900" rtl="0" eaLnBrk="1" latinLnBrk="0" hangingPunct="1">
              <a:spcBef>
                <a:spcPct val="20000"/>
              </a:spcBef>
              <a:buFont typeface="Arial"/>
              <a:buNone/>
              <a:defRPr sz="1500" kern="1200">
                <a:solidFill>
                  <a:schemeClr val="tx1">
                    <a:tint val="75000"/>
                  </a:schemeClr>
                </a:solidFill>
                <a:latin typeface="+mn-lt"/>
                <a:ea typeface="+mn-ea"/>
                <a:cs typeface="+mn-cs"/>
              </a:defRPr>
            </a:lvl1pPr>
            <a:lvl2pPr marL="342900" indent="0" algn="l" defTabSz="342900" rtl="0" eaLnBrk="1" latinLnBrk="0" hangingPunct="1">
              <a:spcBef>
                <a:spcPct val="20000"/>
              </a:spcBef>
              <a:buFont typeface="Arial"/>
              <a:buNone/>
              <a:defRPr sz="1350" kern="1200">
                <a:solidFill>
                  <a:schemeClr val="tx1">
                    <a:tint val="75000"/>
                  </a:schemeClr>
                </a:solidFill>
                <a:latin typeface="+mn-lt"/>
                <a:ea typeface="+mn-ea"/>
                <a:cs typeface="+mn-cs"/>
              </a:defRPr>
            </a:lvl2pPr>
            <a:lvl3pPr marL="685800" indent="0" algn="l" defTabSz="342900" rtl="0" eaLnBrk="1" latinLnBrk="0" hangingPunct="1">
              <a:spcBef>
                <a:spcPct val="20000"/>
              </a:spcBef>
              <a:buFont typeface="Arial"/>
              <a:buNone/>
              <a:defRPr sz="1200" kern="1200">
                <a:solidFill>
                  <a:schemeClr val="tx1">
                    <a:tint val="75000"/>
                  </a:schemeClr>
                </a:solidFill>
                <a:latin typeface="+mn-lt"/>
                <a:ea typeface="+mn-ea"/>
                <a:cs typeface="+mn-cs"/>
              </a:defRPr>
            </a:lvl3pPr>
            <a:lvl4pPr marL="10287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4pPr>
            <a:lvl5pPr marL="13716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5pPr>
            <a:lvl6pPr marL="17145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6pPr>
            <a:lvl7pPr marL="20574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7pPr>
            <a:lvl8pPr marL="24003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8pPr>
            <a:lvl9pPr marL="27432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9pPr>
          </a:lstStyle>
          <a:p>
            <a:r>
              <a:rPr lang="en-US" dirty="0">
                <a:solidFill>
                  <a:schemeClr val="tx1"/>
                </a:solidFill>
                <a:hlinkClick r:id="rId2" action="ppaction://hlinksldjump">
                  <a:extLst>
                    <a:ext uri="{A12FA001-AC4F-418D-AE19-62706E023703}">
                      <ahyp:hlinkClr xmlns:ahyp="http://schemas.microsoft.com/office/drawing/2018/hyperlinkcolor" val="tx"/>
                    </a:ext>
                  </a:extLst>
                </a:hlinkClick>
              </a:rPr>
              <a:t>Part 0: Research Context and Background</a:t>
            </a:r>
          </a:p>
          <a:p>
            <a:r>
              <a:rPr lang="en-US" dirty="0">
                <a:solidFill>
                  <a:schemeClr val="tx1"/>
                </a:solidFill>
                <a:hlinkClick r:id="rId3" action="ppaction://hlinksldjump">
                  <a:extLst>
                    <a:ext uri="{A12FA001-AC4F-418D-AE19-62706E023703}">
                      <ahyp:hlinkClr xmlns:ahyp="http://schemas.microsoft.com/office/drawing/2018/hyperlinkcolor" val="tx"/>
                    </a:ext>
                  </a:extLst>
                </a:hlinkClick>
              </a:rPr>
              <a:t>Part 1: Observational Analysis of Current Sheets</a:t>
            </a:r>
          </a:p>
          <a:p>
            <a:r>
              <a:rPr lang="en-US" dirty="0">
                <a:solidFill>
                  <a:schemeClr val="tx1"/>
                </a:solidFill>
                <a:hlinkClick r:id="rId4" action="ppaction://hlinksldjump">
                  <a:extLst>
                    <a:ext uri="{A12FA001-AC4F-418D-AE19-62706E023703}">
                      <ahyp:hlinkClr xmlns:ahyp="http://schemas.microsoft.com/office/drawing/2018/hyperlinkcolor" val="tx"/>
                    </a:ext>
                  </a:extLst>
                </a:hlinkClick>
              </a:rPr>
              <a:t>Part 2: Quantitative Modeling of Particle Scattering</a:t>
            </a:r>
          </a:p>
          <a:p>
            <a:r>
              <a:rPr lang="en-US" dirty="0">
                <a:solidFill>
                  <a:schemeClr val="tx1"/>
                </a:solidFill>
                <a:hlinkClick r:id="rId5" action="ppaction://hlinksldjump">
                  <a:extLst>
                    <a:ext uri="{A12FA001-AC4F-418D-AE19-62706E023703}">
                      <ahyp:hlinkClr xmlns:ahyp="http://schemas.microsoft.com/office/drawing/2018/hyperlinkcolor" val="tx"/>
                    </a:ext>
                  </a:extLst>
                </a:hlinkClick>
              </a:rPr>
              <a:t>Part 1.5: Multifluid Model for Current Sheet Alfvénicity</a:t>
            </a:r>
          </a:p>
          <a:p>
            <a:r>
              <a:rPr lang="en-US" dirty="0">
                <a:solidFill>
                  <a:schemeClr val="tx1"/>
                </a:solidFill>
                <a:hlinkClick r:id="rId6" action="ppaction://hlinksldjump">
                  <a:extLst>
                    <a:ext uri="{A12FA001-AC4F-418D-AE19-62706E023703}">
                      <ahyp:hlinkClr xmlns:ahyp="http://schemas.microsoft.com/office/drawing/2018/hyperlinkcolor" val="tx"/>
                    </a:ext>
                  </a:extLst>
                </a:hlinkClick>
              </a:rPr>
              <a:t>Part 0.5: Software Development</a:t>
            </a:r>
          </a:p>
          <a:p>
            <a:r>
              <a:rPr lang="en-US" dirty="0">
                <a:solidFill>
                  <a:schemeClr val="tx1"/>
                </a:solidFill>
                <a:hlinkClick r:id="rId7" action="ppaction://hlinksldjump">
                  <a:extLst>
                    <a:ext uri="{A12FA001-AC4F-418D-AE19-62706E023703}">
                      <ahyp:hlinkClr xmlns:ahyp="http://schemas.microsoft.com/office/drawing/2018/hyperlinkcolor" val="tx"/>
                    </a:ext>
                  </a:extLst>
                </a:hlinkClick>
              </a:rPr>
              <a:t>Part 3: Proposed Research</a:t>
            </a:r>
          </a:p>
          <a:p>
            <a:r>
              <a:rPr lang="en-US" dirty="0">
                <a:solidFill>
                  <a:schemeClr val="tx1"/>
                </a:solidFill>
                <a:hlinkClick r:id="rId8" action="ppaction://hlinksldjump">
                  <a:extLst>
                    <a:ext uri="{A12FA001-AC4F-418D-AE19-62706E023703}">
                      <ahyp:hlinkClr xmlns:ahyp="http://schemas.microsoft.com/office/drawing/2018/hyperlinkcolor" val="tx"/>
                    </a:ext>
                  </a:extLst>
                </a:hlinkClick>
              </a:rPr>
              <a:t>Conclusion</a:t>
            </a:r>
          </a:p>
        </p:txBody>
      </p:sp>
      <p:sp>
        <p:nvSpPr>
          <p:cNvPr id="5" name="TextBox 4">
            <a:extLst>
              <a:ext uri="{FF2B5EF4-FFF2-40B4-BE49-F238E27FC236}">
                <a16:creationId xmlns:a16="http://schemas.microsoft.com/office/drawing/2014/main" id="{6A77F5D0-C2D3-D5ED-E3C3-7DBB1A4EEA7C}"/>
              </a:ext>
            </a:extLst>
          </p:cNvPr>
          <p:cNvSpPr txBox="1"/>
          <p:nvPr/>
        </p:nvSpPr>
        <p:spPr>
          <a:xfrm>
            <a:off x="4454165" y="1795109"/>
            <a:ext cx="4572000" cy="1200329"/>
          </a:xfrm>
          <a:prstGeom prst="rect">
            <a:avLst/>
          </a:prstGeom>
          <a:noFill/>
        </p:spPr>
        <p:txBody>
          <a:bodyPr wrap="square">
            <a:spAutoFit/>
          </a:bodyPr>
          <a:lstStyle/>
          <a:p>
            <a:pPr marL="1270000" lvl="0" indent="0">
              <a:buNone/>
            </a:pPr>
            <a:r>
              <a:rPr lang="en-US" sz="1800" dirty="0"/>
              <a:t>Programming is not about typing, it’s about thinking. </a:t>
            </a:r>
          </a:p>
          <a:p>
            <a:pPr marL="1270000" lvl="0" indent="0">
              <a:buNone/>
            </a:pPr>
            <a:r>
              <a:rPr lang="en-US" dirty="0"/>
              <a:t>			</a:t>
            </a:r>
          </a:p>
          <a:p>
            <a:pPr marL="1270000" lvl="0" indent="0">
              <a:buNone/>
            </a:pPr>
            <a:r>
              <a:rPr lang="en-US" sz="1800" dirty="0"/>
              <a:t>					- Rich Hickey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lgn="l">
              <a:buNone/>
            </a:pPr>
            <a:r>
              <a:rPr dirty="0"/>
              <a:t>Dropouts</a:t>
            </a:r>
          </a:p>
        </p:txBody>
      </p:sp>
      <p:pic>
        <p:nvPicPr>
          <p:cNvPr id="3" name="Picture 1" descr="./figures/tanTurbulentOriginsParticle2023-fig1b.png"/>
          <p:cNvPicPr>
            <a:picLocks noGrp="1" noChangeAspect="1"/>
          </p:cNvPicPr>
          <p:nvPr/>
        </p:nvPicPr>
        <p:blipFill>
          <a:blip r:embed="rId3"/>
          <a:stretch>
            <a:fillRect/>
          </a:stretch>
        </p:blipFill>
        <p:spPr bwMode="auto">
          <a:xfrm>
            <a:off x="0" y="1063229"/>
            <a:ext cx="4499968" cy="3584185"/>
          </a:xfrm>
          <a:prstGeom prst="rect">
            <a:avLst/>
          </a:prstGeom>
          <a:noFill/>
          <a:ln w="9525">
            <a:noFill/>
            <a:headEnd/>
            <a:tailEnd/>
          </a:ln>
        </p:spPr>
      </p:pic>
      <p:sp>
        <p:nvSpPr>
          <p:cNvPr id="4" name="TextBox 3"/>
          <p:cNvSpPr txBox="1"/>
          <p:nvPr/>
        </p:nvSpPr>
        <p:spPr>
          <a:xfrm>
            <a:off x="-75022" y="4498782"/>
            <a:ext cx="7955830" cy="438739"/>
          </a:xfrm>
          <a:prstGeom prst="rect">
            <a:avLst/>
          </a:prstGeom>
          <a:noFill/>
        </p:spPr>
        <p:txBody>
          <a:bodyPr/>
          <a:lstStyle/>
          <a:p>
            <a:pPr marL="0" lvl="0" indent="0">
              <a:buNone/>
            </a:pPr>
            <a:r>
              <a:rPr lang="en-US" dirty="0"/>
              <a:t>T</a:t>
            </a:r>
            <a:r>
              <a:rPr dirty="0"/>
              <a:t>ime profiles of low</a:t>
            </a:r>
            <a:r>
              <a:rPr lang="en-US" dirty="0"/>
              <a:t>-</a:t>
            </a:r>
            <a:r>
              <a:rPr dirty="0"/>
              <a:t>energy He ion intensitie</a:t>
            </a:r>
            <a:r>
              <a:rPr lang="en-US" dirty="0"/>
              <a:t>s</a:t>
            </a:r>
            <a:r>
              <a:rPr dirty="0"/>
              <a:t>.</a:t>
            </a:r>
            <a:endParaRPr lang="en-US" dirty="0"/>
          </a:p>
          <a:p>
            <a:pPr marL="0" lvl="0" indent="0">
              <a:buNone/>
            </a:pPr>
            <a:r>
              <a:rPr dirty="0"/>
              <a:t> A dropout in ion intensity lasting about 2 </a:t>
            </a:r>
            <a:r>
              <a:rPr dirty="0" err="1"/>
              <a:t>hr</a:t>
            </a:r>
            <a:r>
              <a:rPr lang="en-US" dirty="0"/>
              <a:t> 	</a:t>
            </a:r>
            <a:r>
              <a:rPr lang="en-US" b="1" i="1" dirty="0"/>
              <a:t>(Tan 2023)</a:t>
            </a:r>
            <a:endParaRPr b="1" i="1" dirty="0"/>
          </a:p>
        </p:txBody>
      </p:sp>
      <p:pic>
        <p:nvPicPr>
          <p:cNvPr id="5" name="Picture 1" descr="./figures/tanTurbulentOriginsParticle2023-fig4.png"/>
          <p:cNvPicPr>
            <a:picLocks noGrp="1" noChangeAspect="1"/>
          </p:cNvPicPr>
          <p:nvPr/>
        </p:nvPicPr>
        <p:blipFill>
          <a:blip r:embed="rId4"/>
          <a:srcRect r="-713" b="41888"/>
          <a:stretch/>
        </p:blipFill>
        <p:spPr bwMode="auto">
          <a:xfrm>
            <a:off x="4572000" y="0"/>
            <a:ext cx="4661162" cy="4647414"/>
          </a:xfrm>
          <a:prstGeom prst="rect">
            <a:avLst/>
          </a:prstGeom>
          <a:noFill/>
          <a:ln w="9525">
            <a:noFill/>
            <a:headEnd/>
            <a:tailEnd/>
          </a:ln>
        </p:spPr>
      </p:pic>
      <mc:AlternateContent xmlns:mc="http://schemas.openxmlformats.org/markup-compatibility/2006" xmlns:a14="http://schemas.microsoft.com/office/drawing/2010/main">
        <mc:Choice Requires="a14">
          <p:sp>
            <p:nvSpPr>
              <p:cNvPr id="6" name="TextBox 3"/>
              <p:cNvSpPr txBox="1"/>
              <p:nvPr/>
            </p:nvSpPr>
            <p:spPr>
              <a:xfrm>
                <a:off x="3902893" y="4753305"/>
                <a:ext cx="8229600" cy="508000"/>
              </a:xfrm>
              <a:prstGeom prst="rect">
                <a:avLst/>
              </a:prstGeom>
              <a:noFill/>
            </p:spPr>
            <p:txBody>
              <a:bodyPr/>
              <a:lstStyle/>
              <a:p>
                <a:pPr marL="0" lvl="0" indent="0" algn="ctr">
                  <a:buNone/>
                </a:pPr>
                <a14:m>
                  <m:oMathPara xmlns:m="http://schemas.openxmlformats.org/officeDocument/2006/math">
                    <m:oMathParaPr>
                      <m:jc m:val="centerGroup"/>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𝜃</m:t>
                          </m:r>
                        </m:e>
                        <m:sub>
                          <m:r>
                            <a:rPr>
                              <a:latin typeface="Cambria Math" panose="02040503050406030204" pitchFamily="18" charset="0"/>
                            </a:rPr>
                            <m:t>𝐵𝑉</m:t>
                          </m:r>
                        </m:sub>
                      </m:sSub>
                      <m:r>
                        <a:rPr>
                          <a:latin typeface="Cambria Math" panose="02040503050406030204" pitchFamily="18" charset="0"/>
                        </a:rPr>
                        <m:t>∼0°</m:t>
                      </m:r>
                    </m:oMath>
                  </m:oMathPara>
                </a14:m>
                <a:endParaRPr dirty="0"/>
              </a:p>
            </p:txBody>
          </p:sp>
        </mc:Choice>
        <mc:Fallback xmlns="">
          <p:sp>
            <p:nvSpPr>
              <p:cNvPr id="6" name="TextBox 3"/>
              <p:cNvSpPr txBox="1">
                <a:spLocks noRot="1" noChangeAspect="1" noMove="1" noResize="1" noEditPoints="1" noAdjustHandles="1" noChangeArrowheads="1" noChangeShapeType="1" noTextEdit="1"/>
              </p:cNvSpPr>
              <p:nvPr/>
            </p:nvSpPr>
            <p:spPr>
              <a:xfrm>
                <a:off x="3902893" y="4753305"/>
                <a:ext cx="8229600" cy="508000"/>
              </a:xfrm>
              <a:prstGeom prst="rect">
                <a:avLst/>
              </a:prstGeom>
              <a:blipFill>
                <a:blip r:embed="rId5"/>
                <a:stretch>
                  <a:fillRect/>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44156972-BDC0-B060-DDC4-DEE205A2E810}"/>
              </a:ext>
            </a:extLst>
          </p:cNvPr>
          <p:cNvPicPr>
            <a:picLocks noChangeAspect="1"/>
          </p:cNvPicPr>
          <p:nvPr/>
        </p:nvPicPr>
        <p:blipFill>
          <a:blip r:embed="rId6"/>
          <a:stretch>
            <a:fillRect/>
          </a:stretch>
        </p:blipFill>
        <p:spPr>
          <a:xfrm>
            <a:off x="790303" y="5304115"/>
            <a:ext cx="7772400" cy="2270782"/>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4659923" y="197095"/>
            <a:ext cx="3749431" cy="3518297"/>
          </a:xfrm>
        </p:spPr>
        <p:txBody>
          <a:bodyPr>
            <a:normAutofit/>
          </a:bodyPr>
          <a:lstStyle/>
          <a:p>
            <a:pPr marL="0" lvl="0" indent="0">
              <a:buNone/>
            </a:pPr>
            <a:r>
              <a:rPr sz="1400" dirty="0" err="1">
                <a:latin typeface="Courier"/>
              </a:rPr>
              <a:t>PlasmaFormulary.jl</a:t>
            </a:r>
            <a:r>
              <a:rPr sz="1400" dirty="0"/>
              <a:t>: </a:t>
            </a:r>
            <a:endParaRPr lang="en-US" sz="1400" dirty="0"/>
          </a:p>
          <a:p>
            <a:pPr marL="0" lvl="0" indent="0">
              <a:buNone/>
            </a:pPr>
            <a:endParaRPr lang="en-US" dirty="0"/>
          </a:p>
          <a:p>
            <a:pPr marL="0" lvl="0" indent="0">
              <a:buNone/>
            </a:pPr>
            <a:r>
              <a:rPr dirty="0"/>
              <a:t>Calculation done performantly, flexibly and right. &lt;=&gt; </a:t>
            </a:r>
            <a:r>
              <a:rPr dirty="0" err="1">
                <a:latin typeface="Courier"/>
              </a:rPr>
              <a:t>plasmapy.formulary</a:t>
            </a:r>
            <a:endParaRPr lang="en-US" dirty="0">
              <a:latin typeface="Courier"/>
            </a:endParaRPr>
          </a:p>
          <a:p>
            <a:pPr marL="0" lvl="0" indent="0">
              <a:buNone/>
            </a:pPr>
            <a:endParaRPr lang="en-US" dirty="0">
              <a:latin typeface="Courier"/>
            </a:endParaRPr>
          </a:p>
          <a:p>
            <a:pPr marL="0" lvl="0" indent="0">
              <a:buNone/>
            </a:pPr>
            <a:endParaRPr dirty="0">
              <a:latin typeface="Courier"/>
            </a:endParaRPr>
          </a:p>
          <a:p>
            <a:pPr lvl="0" indent="0">
              <a:buNone/>
            </a:pPr>
            <a:r>
              <a:rPr dirty="0" err="1">
                <a:solidFill>
                  <a:srgbClr val="003B4F"/>
                </a:solidFill>
                <a:latin typeface="Courier"/>
              </a:rPr>
              <a:t>julia</a:t>
            </a:r>
            <a:r>
              <a:rPr dirty="0">
                <a:solidFill>
                  <a:srgbClr val="5E5E5E"/>
                </a:solidFill>
                <a:latin typeface="Courier"/>
              </a:rPr>
              <a:t>&gt;</a:t>
            </a:r>
            <a:r>
              <a:rPr dirty="0">
                <a:solidFill>
                  <a:srgbClr val="003B4F"/>
                </a:solidFill>
                <a:latin typeface="Courier"/>
              </a:rPr>
              <a:t> </a:t>
            </a:r>
            <a:r>
              <a:rPr lang="en-US" dirty="0">
                <a:solidFill>
                  <a:srgbClr val="003B4F"/>
                </a:solidFill>
                <a:latin typeface="Courier"/>
              </a:rPr>
              <a:t>	</a:t>
            </a:r>
            <a:r>
              <a:rPr dirty="0">
                <a:solidFill>
                  <a:srgbClr val="4758AB"/>
                </a:solidFill>
                <a:latin typeface="Courier"/>
              </a:rPr>
              <a:t>gyrofrequency</a:t>
            </a:r>
            <a:r>
              <a:rPr dirty="0">
                <a:solidFill>
                  <a:srgbClr val="003B4F"/>
                </a:solidFill>
                <a:latin typeface="Courier"/>
              </a:rPr>
              <a:t>(</a:t>
            </a:r>
            <a:r>
              <a:rPr dirty="0">
                <a:solidFill>
                  <a:srgbClr val="AD0000"/>
                </a:solidFill>
                <a:latin typeface="Courier"/>
              </a:rPr>
              <a:t>0.01</a:t>
            </a:r>
            <a:r>
              <a:rPr dirty="0">
                <a:solidFill>
                  <a:srgbClr val="003B4F"/>
                </a:solidFill>
                <a:latin typeface="Courier"/>
              </a:rPr>
              <a:t>u</a:t>
            </a:r>
            <a:r>
              <a:rPr dirty="0">
                <a:solidFill>
                  <a:srgbClr val="20794D"/>
                </a:solidFill>
                <a:latin typeface="Courier"/>
              </a:rPr>
              <a:t>"T"</a:t>
            </a:r>
            <a:r>
              <a:rPr dirty="0">
                <a:solidFill>
                  <a:srgbClr val="003B4F"/>
                </a:solidFill>
                <a:latin typeface="Courier"/>
              </a:rPr>
              <a:t>, </a:t>
            </a:r>
            <a:r>
              <a:rPr dirty="0">
                <a:solidFill>
                  <a:srgbClr val="5E5E5E"/>
                </a:solidFill>
                <a:latin typeface="Courier"/>
              </a:rPr>
              <a:t>:</a:t>
            </a:r>
            <a:r>
              <a:rPr dirty="0">
                <a:solidFill>
                  <a:srgbClr val="8F5902"/>
                </a:solidFill>
                <a:latin typeface="Courier"/>
              </a:rPr>
              <a:t>e</a:t>
            </a:r>
            <a:r>
              <a:rPr dirty="0">
                <a:solidFill>
                  <a:srgbClr val="003B4F"/>
                </a:solidFill>
                <a:latin typeface="Courier"/>
              </a:rPr>
              <a:t>) </a:t>
            </a:r>
            <a:r>
              <a:rPr dirty="0">
                <a:solidFill>
                  <a:srgbClr val="5E5E5E"/>
                </a:solidFill>
                <a:latin typeface="Courier"/>
              </a:rPr>
              <a:t>≈</a:t>
            </a:r>
            <a:r>
              <a:rPr dirty="0">
                <a:solidFill>
                  <a:srgbClr val="003B4F"/>
                </a:solidFill>
                <a:latin typeface="Courier"/>
              </a:rPr>
              <a:t> </a:t>
            </a:r>
            <a:r>
              <a:rPr dirty="0">
                <a:solidFill>
                  <a:srgbClr val="4758AB"/>
                </a:solidFill>
                <a:latin typeface="Courier"/>
              </a:rPr>
              <a:t>gyrofrequency</a:t>
            </a:r>
            <a:r>
              <a:rPr dirty="0">
                <a:solidFill>
                  <a:srgbClr val="003B4F"/>
                </a:solidFill>
                <a:latin typeface="Courier"/>
              </a:rPr>
              <a:t>(</a:t>
            </a:r>
            <a:r>
              <a:rPr dirty="0">
                <a:solidFill>
                  <a:srgbClr val="20794D"/>
                </a:solidFill>
                <a:latin typeface="Courier"/>
              </a:rPr>
              <a:t>"electron"</a:t>
            </a:r>
            <a:r>
              <a:rPr dirty="0">
                <a:solidFill>
                  <a:srgbClr val="003B4F"/>
                </a:solidFill>
                <a:latin typeface="Courier"/>
              </a:rPr>
              <a:t>, </a:t>
            </a:r>
            <a:r>
              <a:rPr dirty="0">
                <a:solidFill>
                  <a:srgbClr val="AD0000"/>
                </a:solidFill>
                <a:latin typeface="Courier"/>
              </a:rPr>
              <a:t>1e7</a:t>
            </a:r>
            <a:r>
              <a:rPr dirty="0">
                <a:solidFill>
                  <a:srgbClr val="003B4F"/>
                </a:solidFill>
                <a:latin typeface="Courier"/>
              </a:rPr>
              <a:t>u</a:t>
            </a:r>
            <a:r>
              <a:rPr dirty="0">
                <a:solidFill>
                  <a:srgbClr val="20794D"/>
                </a:solidFill>
                <a:latin typeface="Courier"/>
              </a:rPr>
              <a:t>"nT"</a:t>
            </a:r>
            <a:r>
              <a:rPr dirty="0">
                <a:solidFill>
                  <a:srgbClr val="003B4F"/>
                </a:solidFill>
                <a:latin typeface="Courier"/>
              </a:rPr>
              <a:t>)</a:t>
            </a:r>
            <a:endParaRPr lang="en-US" dirty="0">
              <a:solidFill>
                <a:srgbClr val="003B4F"/>
              </a:solidFill>
              <a:latin typeface="Courier"/>
            </a:endParaRPr>
          </a:p>
          <a:p>
            <a:pPr lvl="0" indent="0">
              <a:buNone/>
            </a:pPr>
            <a:br>
              <a:rPr dirty="0"/>
            </a:br>
            <a:r>
              <a:rPr dirty="0">
                <a:solidFill>
                  <a:srgbClr val="AD0000"/>
                </a:solidFill>
                <a:latin typeface="Courier"/>
              </a:rPr>
              <a:t>1.7588200107721632e9</a:t>
            </a:r>
            <a:r>
              <a:rPr dirty="0">
                <a:solidFill>
                  <a:srgbClr val="003B4F"/>
                </a:solidFill>
                <a:latin typeface="Courier"/>
              </a:rPr>
              <a:t> rad s⁻¹</a:t>
            </a:r>
          </a:p>
          <a:p>
            <a:pPr marL="0" lvl="0" indent="0">
              <a:buNone/>
            </a:pPr>
            <a:endParaRPr lang="en-US" dirty="0">
              <a:latin typeface="Courier"/>
            </a:endParaRPr>
          </a:p>
          <a:p>
            <a:pPr marL="0" lvl="0" indent="0">
              <a:buNone/>
            </a:pPr>
            <a:endParaRPr lang="en-US" dirty="0">
              <a:latin typeface="Courier"/>
            </a:endParaRPr>
          </a:p>
        </p:txBody>
      </p:sp>
      <p:pic>
        <p:nvPicPr>
          <p:cNvPr id="2" name="Picture 1" descr="figures/ChargedParticles.jl.png"/>
          <p:cNvPicPr>
            <a:picLocks noGrp="1" noChangeAspect="1"/>
          </p:cNvPicPr>
          <p:nvPr/>
        </p:nvPicPr>
        <p:blipFill>
          <a:blip r:embed="rId2"/>
          <a:stretch>
            <a:fillRect/>
          </a:stretch>
        </p:blipFill>
        <p:spPr bwMode="auto">
          <a:xfrm>
            <a:off x="283307" y="1336431"/>
            <a:ext cx="3420845" cy="3807069"/>
          </a:xfrm>
          <a:prstGeom prst="rect">
            <a:avLst/>
          </a:prstGeom>
          <a:noFill/>
          <a:ln w="9525">
            <a:noFill/>
            <a:headEnd/>
            <a:tailEnd/>
          </a:ln>
        </p:spPr>
      </p:pic>
      <p:sp>
        <p:nvSpPr>
          <p:cNvPr id="6" name="Text Placeholder 3">
            <a:extLst>
              <a:ext uri="{FF2B5EF4-FFF2-40B4-BE49-F238E27FC236}">
                <a16:creationId xmlns:a16="http://schemas.microsoft.com/office/drawing/2014/main" id="{C35D9522-775F-876D-E645-1188FD0EBA87}"/>
              </a:ext>
            </a:extLst>
          </p:cNvPr>
          <p:cNvSpPr txBox="1">
            <a:spLocks/>
          </p:cNvSpPr>
          <p:nvPr/>
        </p:nvSpPr>
        <p:spPr>
          <a:xfrm>
            <a:off x="211015" y="-37365"/>
            <a:ext cx="3810000" cy="3518297"/>
          </a:xfrm>
          <a:prstGeom prst="rect">
            <a:avLst/>
          </a:prstGeom>
        </p:spPr>
        <p:txBody>
          <a:bodyPr vert="horz" lIns="91440" tIns="45720" rIns="91440" bIns="45720" rtlCol="0">
            <a:normAutofit/>
          </a:bodyPr>
          <a:lstStyle>
            <a:lvl1pPr marL="0" indent="0" algn="l" defTabSz="342900" rtl="0" eaLnBrk="1" latinLnBrk="0" hangingPunct="1">
              <a:spcBef>
                <a:spcPct val="20000"/>
              </a:spcBef>
              <a:buFont typeface="Arial"/>
              <a:buNone/>
              <a:defRPr sz="1050" kern="1200">
                <a:solidFill>
                  <a:schemeClr val="tx1"/>
                </a:solidFill>
                <a:latin typeface="+mn-lt"/>
                <a:ea typeface="+mn-ea"/>
                <a:cs typeface="+mn-cs"/>
              </a:defRPr>
            </a:lvl1pPr>
            <a:lvl2pPr marL="342900" indent="0" algn="l" defTabSz="342900" rtl="0" eaLnBrk="1" latinLnBrk="0" hangingPunct="1">
              <a:spcBef>
                <a:spcPct val="20000"/>
              </a:spcBef>
              <a:buFont typeface="Arial"/>
              <a:buNone/>
              <a:defRPr sz="900" kern="1200">
                <a:solidFill>
                  <a:schemeClr val="tx1"/>
                </a:solidFill>
                <a:latin typeface="+mn-lt"/>
                <a:ea typeface="+mn-ea"/>
                <a:cs typeface="+mn-cs"/>
              </a:defRPr>
            </a:lvl2pPr>
            <a:lvl3pPr marL="685800" indent="0" algn="l" defTabSz="342900" rtl="0" eaLnBrk="1" latinLnBrk="0" hangingPunct="1">
              <a:spcBef>
                <a:spcPct val="20000"/>
              </a:spcBef>
              <a:buFont typeface="Arial"/>
              <a:buNone/>
              <a:defRPr sz="750" kern="1200">
                <a:solidFill>
                  <a:schemeClr val="tx1"/>
                </a:solidFill>
                <a:latin typeface="+mn-lt"/>
                <a:ea typeface="+mn-ea"/>
                <a:cs typeface="+mn-cs"/>
              </a:defRPr>
            </a:lvl3pPr>
            <a:lvl4pPr marL="1028700" indent="0" algn="l" defTabSz="342900" rtl="0" eaLnBrk="1" latinLnBrk="0" hangingPunct="1">
              <a:spcBef>
                <a:spcPct val="20000"/>
              </a:spcBef>
              <a:buFont typeface="Arial"/>
              <a:buNone/>
              <a:defRPr sz="675" kern="1200">
                <a:solidFill>
                  <a:schemeClr val="tx1"/>
                </a:solidFill>
                <a:latin typeface="+mn-lt"/>
                <a:ea typeface="+mn-ea"/>
                <a:cs typeface="+mn-cs"/>
              </a:defRPr>
            </a:lvl4pPr>
            <a:lvl5pPr marL="1371600" indent="0" algn="l" defTabSz="342900" rtl="0" eaLnBrk="1" latinLnBrk="0" hangingPunct="1">
              <a:spcBef>
                <a:spcPct val="20000"/>
              </a:spcBef>
              <a:buFont typeface="Arial"/>
              <a:buNone/>
              <a:defRPr sz="675" kern="1200">
                <a:solidFill>
                  <a:schemeClr val="tx1"/>
                </a:solidFill>
                <a:latin typeface="+mn-lt"/>
                <a:ea typeface="+mn-ea"/>
                <a:cs typeface="+mn-cs"/>
              </a:defRPr>
            </a:lvl5pPr>
            <a:lvl6pPr marL="1714500" indent="0" algn="l" defTabSz="342900" rtl="0" eaLnBrk="1" latinLnBrk="0" hangingPunct="1">
              <a:spcBef>
                <a:spcPct val="20000"/>
              </a:spcBef>
              <a:buFont typeface="Arial"/>
              <a:buNone/>
              <a:defRPr sz="675" kern="1200">
                <a:solidFill>
                  <a:schemeClr val="tx1"/>
                </a:solidFill>
                <a:latin typeface="+mn-lt"/>
                <a:ea typeface="+mn-ea"/>
                <a:cs typeface="+mn-cs"/>
              </a:defRPr>
            </a:lvl6pPr>
            <a:lvl7pPr marL="2057400" indent="0" algn="l" defTabSz="342900" rtl="0" eaLnBrk="1" latinLnBrk="0" hangingPunct="1">
              <a:spcBef>
                <a:spcPct val="20000"/>
              </a:spcBef>
              <a:buFont typeface="Arial"/>
              <a:buNone/>
              <a:defRPr sz="675" kern="1200">
                <a:solidFill>
                  <a:schemeClr val="tx1"/>
                </a:solidFill>
                <a:latin typeface="+mn-lt"/>
                <a:ea typeface="+mn-ea"/>
                <a:cs typeface="+mn-cs"/>
              </a:defRPr>
            </a:lvl7pPr>
            <a:lvl8pPr marL="2400300" indent="0" algn="l" defTabSz="342900" rtl="0" eaLnBrk="1" latinLnBrk="0" hangingPunct="1">
              <a:spcBef>
                <a:spcPct val="20000"/>
              </a:spcBef>
              <a:buFont typeface="Arial"/>
              <a:buNone/>
              <a:defRPr sz="675" kern="1200">
                <a:solidFill>
                  <a:schemeClr val="tx1"/>
                </a:solidFill>
                <a:latin typeface="+mn-lt"/>
                <a:ea typeface="+mn-ea"/>
                <a:cs typeface="+mn-cs"/>
              </a:defRPr>
            </a:lvl8pPr>
            <a:lvl9pPr marL="2743200" indent="0" algn="l" defTabSz="342900" rtl="0" eaLnBrk="1" latinLnBrk="0" hangingPunct="1">
              <a:spcBef>
                <a:spcPct val="20000"/>
              </a:spcBef>
              <a:buFont typeface="Arial"/>
              <a:buNone/>
              <a:defRPr sz="675" kern="1200">
                <a:solidFill>
                  <a:schemeClr val="tx1"/>
                </a:solidFill>
                <a:latin typeface="+mn-lt"/>
                <a:ea typeface="+mn-ea"/>
                <a:cs typeface="+mn-cs"/>
              </a:defRPr>
            </a:lvl9pPr>
          </a:lstStyle>
          <a:p>
            <a:endParaRPr lang="en-US" dirty="0">
              <a:latin typeface="Courier"/>
            </a:endParaRPr>
          </a:p>
          <a:p>
            <a:r>
              <a:rPr lang="en-US" sz="1400" dirty="0" err="1">
                <a:latin typeface="Courier"/>
              </a:rPr>
              <a:t>ChargedParticles.jl</a:t>
            </a:r>
            <a:endParaRPr lang="en-US" sz="1400" dirty="0">
              <a:latin typeface="Courier"/>
            </a:endParaRPr>
          </a:p>
          <a:p>
            <a:r>
              <a:rPr lang="en-US" dirty="0"/>
              <a:t>Representing charged particles with type (memory-efficient, ready to use in test particle / PIC simulations).</a:t>
            </a:r>
          </a:p>
          <a:p>
            <a:r>
              <a:rPr lang="en-US" dirty="0" err="1">
                <a:solidFill>
                  <a:srgbClr val="003B4F"/>
                </a:solidFill>
                <a:latin typeface="Courier"/>
              </a:rPr>
              <a:t>julia</a:t>
            </a:r>
            <a:r>
              <a:rPr lang="en-US" dirty="0">
                <a:solidFill>
                  <a:srgbClr val="5E5E5E"/>
                </a:solidFill>
                <a:latin typeface="Courier"/>
              </a:rPr>
              <a:t>&gt;</a:t>
            </a:r>
            <a:r>
              <a:rPr lang="en-US" dirty="0">
                <a:solidFill>
                  <a:srgbClr val="003B4F"/>
                </a:solidFill>
                <a:latin typeface="Courier"/>
              </a:rPr>
              <a:t> p </a:t>
            </a:r>
            <a:r>
              <a:rPr lang="en-US" dirty="0">
                <a:solidFill>
                  <a:srgbClr val="5E5E5E"/>
                </a:solidFill>
                <a:latin typeface="Courier"/>
              </a:rPr>
              <a:t>=</a:t>
            </a:r>
            <a:r>
              <a:rPr lang="en-US" dirty="0">
                <a:solidFill>
                  <a:srgbClr val="003B4F"/>
                </a:solidFill>
                <a:latin typeface="Courier"/>
              </a:rPr>
              <a:t> </a:t>
            </a:r>
            <a:r>
              <a:rPr lang="en-US" dirty="0">
                <a:solidFill>
                  <a:srgbClr val="4758AB"/>
                </a:solidFill>
                <a:latin typeface="Courier"/>
              </a:rPr>
              <a:t>particle</a:t>
            </a:r>
            <a:r>
              <a:rPr lang="en-US" dirty="0">
                <a:solidFill>
                  <a:srgbClr val="003B4F"/>
                </a:solidFill>
                <a:latin typeface="Courier"/>
              </a:rPr>
              <a:t>(</a:t>
            </a:r>
            <a:r>
              <a:rPr lang="en-US" dirty="0">
                <a:solidFill>
                  <a:srgbClr val="20794D"/>
                </a:solidFill>
                <a:latin typeface="Courier"/>
              </a:rPr>
              <a:t>"Fe"</a:t>
            </a:r>
            <a:r>
              <a:rPr lang="en-US" dirty="0">
                <a:solidFill>
                  <a:srgbClr val="003B4F"/>
                </a:solidFill>
                <a:latin typeface="Courier"/>
              </a:rPr>
              <a:t>)</a:t>
            </a:r>
            <a:br>
              <a:rPr lang="en-US" dirty="0"/>
            </a:br>
            <a:r>
              <a:rPr lang="en-US" dirty="0" err="1">
                <a:solidFill>
                  <a:srgbClr val="003B4F"/>
                </a:solidFill>
                <a:latin typeface="Courier"/>
              </a:rPr>
              <a:t>julia</a:t>
            </a:r>
            <a:r>
              <a:rPr lang="en-US" dirty="0">
                <a:solidFill>
                  <a:srgbClr val="5E5E5E"/>
                </a:solidFill>
                <a:latin typeface="Courier"/>
              </a:rPr>
              <a:t>&gt;</a:t>
            </a:r>
            <a:r>
              <a:rPr lang="en-US" dirty="0">
                <a:solidFill>
                  <a:srgbClr val="003B4F"/>
                </a:solidFill>
                <a:latin typeface="Courier"/>
              </a:rPr>
              <a:t> </a:t>
            </a:r>
            <a:r>
              <a:rPr lang="en-US" dirty="0" err="1">
                <a:solidFill>
                  <a:srgbClr val="003B4F"/>
                </a:solidFill>
                <a:latin typeface="Courier"/>
              </a:rPr>
              <a:t>p.element</a:t>
            </a:r>
            <a:endParaRPr lang="en-US" dirty="0">
              <a:solidFill>
                <a:srgbClr val="003B4F"/>
              </a:solidFill>
              <a:latin typeface="Courier"/>
            </a:endParaRPr>
          </a:p>
        </p:txBody>
      </p:sp>
      <p:pic>
        <p:nvPicPr>
          <p:cNvPr id="7" name="Picture 6">
            <a:extLst>
              <a:ext uri="{FF2B5EF4-FFF2-40B4-BE49-F238E27FC236}">
                <a16:creationId xmlns:a16="http://schemas.microsoft.com/office/drawing/2014/main" id="{F76C866C-7443-C6A7-D31F-265D1C5878B0}"/>
              </a:ext>
            </a:extLst>
          </p:cNvPr>
          <p:cNvPicPr>
            <a:picLocks noChangeAspect="1"/>
          </p:cNvPicPr>
          <p:nvPr/>
        </p:nvPicPr>
        <p:blipFill>
          <a:blip r:embed="rId3"/>
          <a:stretch>
            <a:fillRect/>
          </a:stretch>
        </p:blipFill>
        <p:spPr>
          <a:xfrm>
            <a:off x="4484078" y="2571750"/>
            <a:ext cx="4171788" cy="514350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9973" y="1140599"/>
            <a:ext cx="4249616" cy="3394472"/>
          </a:xfrm>
        </p:spPr>
        <p:txBody>
          <a:bodyPr>
            <a:normAutofit/>
          </a:bodyPr>
          <a:lstStyle/>
          <a:p>
            <a:pPr lvl="0" indent="0">
              <a:buNone/>
            </a:pPr>
            <a:endParaRPr lang="en-US" sz="1800" dirty="0">
              <a:solidFill>
                <a:srgbClr val="AD0000"/>
              </a:solidFill>
              <a:latin typeface="Courier"/>
            </a:endParaRPr>
          </a:p>
          <a:p>
            <a:pPr lvl="0" indent="0">
              <a:buNone/>
            </a:pPr>
            <a:r>
              <a:rPr sz="1200" dirty="0">
                <a:solidFill>
                  <a:srgbClr val="AD0000"/>
                </a:solidFill>
                <a:latin typeface="Courier"/>
              </a:rPr>
              <a:t>name</a:t>
            </a:r>
            <a:r>
              <a:rPr sz="1200" dirty="0">
                <a:solidFill>
                  <a:srgbClr val="003B4F"/>
                </a:solidFill>
                <a:latin typeface="Courier"/>
              </a:rPr>
              <a:t> </a:t>
            </a:r>
            <a:r>
              <a:rPr sz="1200" dirty="0">
                <a:solidFill>
                  <a:srgbClr val="5E5E5E"/>
                </a:solidFill>
                <a:latin typeface="Courier"/>
              </a:rPr>
              <a:t>=</a:t>
            </a:r>
            <a:r>
              <a:rPr sz="1200" dirty="0">
                <a:solidFill>
                  <a:srgbClr val="003B4F"/>
                </a:solidFill>
                <a:latin typeface="Courier"/>
              </a:rPr>
              <a:t> </a:t>
            </a:r>
            <a:r>
              <a:rPr sz="1200" dirty="0">
                <a:solidFill>
                  <a:srgbClr val="20794D"/>
                </a:solidFill>
                <a:latin typeface="Courier"/>
              </a:rPr>
              <a:t>"Magnetospheric Multiscale"</a:t>
            </a:r>
            <a:br>
              <a:rPr sz="1200" dirty="0"/>
            </a:br>
            <a:br>
              <a:rPr sz="1200" dirty="0"/>
            </a:br>
            <a:r>
              <a:rPr sz="1200" b="1" dirty="0">
                <a:solidFill>
                  <a:srgbClr val="003B4F"/>
                </a:solidFill>
                <a:latin typeface="Courier"/>
              </a:rPr>
              <a:t>[metadata]</a:t>
            </a:r>
            <a:br>
              <a:rPr sz="1200" dirty="0"/>
            </a:br>
            <a:r>
              <a:rPr sz="1200" dirty="0">
                <a:solidFill>
                  <a:srgbClr val="AD0000"/>
                </a:solidFill>
                <a:latin typeface="Courier"/>
              </a:rPr>
              <a:t>abbreviation</a:t>
            </a:r>
            <a:r>
              <a:rPr sz="1200" dirty="0">
                <a:solidFill>
                  <a:srgbClr val="003B4F"/>
                </a:solidFill>
                <a:latin typeface="Courier"/>
              </a:rPr>
              <a:t> </a:t>
            </a:r>
            <a:r>
              <a:rPr sz="1200" dirty="0">
                <a:solidFill>
                  <a:srgbClr val="5E5E5E"/>
                </a:solidFill>
                <a:latin typeface="Courier"/>
              </a:rPr>
              <a:t>=</a:t>
            </a:r>
            <a:r>
              <a:rPr sz="1200" dirty="0">
                <a:solidFill>
                  <a:srgbClr val="003B4F"/>
                </a:solidFill>
                <a:latin typeface="Courier"/>
              </a:rPr>
              <a:t> </a:t>
            </a:r>
            <a:r>
              <a:rPr sz="1200" dirty="0">
                <a:solidFill>
                  <a:srgbClr val="20794D"/>
                </a:solidFill>
                <a:latin typeface="Courier"/>
              </a:rPr>
              <a:t>"MMS"</a:t>
            </a:r>
            <a:br>
              <a:rPr sz="1200" dirty="0"/>
            </a:br>
            <a:br>
              <a:rPr lang="en-US" sz="1200" dirty="0"/>
            </a:br>
            <a:br>
              <a:rPr lang="en-US" sz="1200" dirty="0"/>
            </a:br>
            <a:r>
              <a:rPr sz="1200" b="1" dirty="0">
                <a:solidFill>
                  <a:srgbClr val="003B4F"/>
                </a:solidFill>
                <a:latin typeface="Courier"/>
              </a:rPr>
              <a:t>[</a:t>
            </a:r>
            <a:r>
              <a:rPr sz="1200" b="1" dirty="0" err="1">
                <a:solidFill>
                  <a:srgbClr val="003B4F"/>
                </a:solidFill>
                <a:latin typeface="Courier"/>
              </a:rPr>
              <a:t>instruments.fpi</a:t>
            </a:r>
            <a:r>
              <a:rPr sz="1200" b="1" dirty="0">
                <a:solidFill>
                  <a:srgbClr val="003B4F"/>
                </a:solidFill>
                <a:latin typeface="Courier"/>
              </a:rPr>
              <a:t>]</a:t>
            </a:r>
            <a:br>
              <a:rPr sz="1200" dirty="0"/>
            </a:br>
            <a:r>
              <a:rPr sz="1200" dirty="0">
                <a:solidFill>
                  <a:srgbClr val="AD0000"/>
                </a:solidFill>
                <a:latin typeface="Courier"/>
              </a:rPr>
              <a:t>name</a:t>
            </a:r>
            <a:r>
              <a:rPr sz="1200" dirty="0">
                <a:solidFill>
                  <a:srgbClr val="003B4F"/>
                </a:solidFill>
                <a:latin typeface="Courier"/>
              </a:rPr>
              <a:t> </a:t>
            </a:r>
            <a:r>
              <a:rPr sz="1200" dirty="0">
                <a:solidFill>
                  <a:srgbClr val="5E5E5E"/>
                </a:solidFill>
                <a:latin typeface="Courier"/>
              </a:rPr>
              <a:t>=</a:t>
            </a:r>
            <a:r>
              <a:rPr sz="1200" dirty="0">
                <a:solidFill>
                  <a:srgbClr val="003B4F"/>
                </a:solidFill>
                <a:latin typeface="Courier"/>
              </a:rPr>
              <a:t> </a:t>
            </a:r>
            <a:r>
              <a:rPr sz="1200" dirty="0">
                <a:solidFill>
                  <a:srgbClr val="20794D"/>
                </a:solidFill>
                <a:latin typeface="Courier"/>
              </a:rPr>
              <a:t>"Fast Plasma Investigation"</a:t>
            </a:r>
            <a:br>
              <a:rPr sz="1200" dirty="0"/>
            </a:br>
            <a:r>
              <a:rPr sz="1200" dirty="0">
                <a:solidFill>
                  <a:srgbClr val="AD0000"/>
                </a:solidFill>
                <a:latin typeface="Courier"/>
              </a:rPr>
              <a:t>datasets</a:t>
            </a:r>
            <a:r>
              <a:rPr sz="1200" dirty="0">
                <a:solidFill>
                  <a:srgbClr val="003B4F"/>
                </a:solidFill>
                <a:latin typeface="Courier"/>
              </a:rPr>
              <a:t> </a:t>
            </a:r>
            <a:r>
              <a:rPr sz="1200" dirty="0">
                <a:solidFill>
                  <a:srgbClr val="5E5E5E"/>
                </a:solidFill>
                <a:latin typeface="Courier"/>
              </a:rPr>
              <a:t>=</a:t>
            </a:r>
            <a:r>
              <a:rPr sz="1200" dirty="0">
                <a:solidFill>
                  <a:srgbClr val="003B4F"/>
                </a:solidFill>
                <a:latin typeface="Courier"/>
              </a:rPr>
              <a:t> </a:t>
            </a:r>
            <a:r>
              <a:rPr sz="1200" dirty="0">
                <a:solidFill>
                  <a:srgbClr val="5E5E5E"/>
                </a:solidFill>
                <a:latin typeface="Courier"/>
              </a:rPr>
              <a:t>[</a:t>
            </a:r>
            <a:r>
              <a:rPr sz="1200" dirty="0">
                <a:solidFill>
                  <a:srgbClr val="20794D"/>
                </a:solidFill>
                <a:latin typeface="Courier"/>
              </a:rPr>
              <a:t>"</a:t>
            </a:r>
            <a:r>
              <a:rPr sz="1200" dirty="0" err="1">
                <a:solidFill>
                  <a:srgbClr val="20794D"/>
                </a:solidFill>
                <a:latin typeface="Courier"/>
              </a:rPr>
              <a:t>fpi_moms</a:t>
            </a:r>
            <a:r>
              <a:rPr sz="1200" dirty="0">
                <a:solidFill>
                  <a:srgbClr val="20794D"/>
                </a:solidFill>
                <a:latin typeface="Courier"/>
              </a:rPr>
              <a:t>"</a:t>
            </a:r>
            <a:r>
              <a:rPr sz="1200" dirty="0">
                <a:solidFill>
                  <a:srgbClr val="5E5E5E"/>
                </a:solidFill>
                <a:latin typeface="Courier"/>
              </a:rPr>
              <a:t>]</a:t>
            </a:r>
            <a:br>
              <a:rPr sz="1200" dirty="0"/>
            </a:br>
            <a:br>
              <a:rPr sz="1200" dirty="0"/>
            </a:br>
            <a:r>
              <a:rPr sz="1200" b="1" dirty="0">
                <a:solidFill>
                  <a:srgbClr val="003B4F"/>
                </a:solidFill>
                <a:latin typeface="Courier"/>
              </a:rPr>
              <a:t>[</a:t>
            </a:r>
            <a:r>
              <a:rPr sz="1200" b="1" dirty="0" err="1">
                <a:solidFill>
                  <a:srgbClr val="003B4F"/>
                </a:solidFill>
                <a:latin typeface="Courier"/>
              </a:rPr>
              <a:t>datasets.fpi_moms</a:t>
            </a:r>
            <a:r>
              <a:rPr sz="1200" b="1" dirty="0">
                <a:solidFill>
                  <a:srgbClr val="003B4F"/>
                </a:solidFill>
                <a:latin typeface="Courier"/>
              </a:rPr>
              <a:t>]</a:t>
            </a:r>
            <a:br>
              <a:rPr sz="1200" dirty="0"/>
            </a:br>
            <a:r>
              <a:rPr sz="1200" dirty="0">
                <a:solidFill>
                  <a:srgbClr val="AD0000"/>
                </a:solidFill>
                <a:latin typeface="Courier"/>
              </a:rPr>
              <a:t>format</a:t>
            </a:r>
            <a:r>
              <a:rPr sz="1200" dirty="0">
                <a:solidFill>
                  <a:srgbClr val="003B4F"/>
                </a:solidFill>
                <a:latin typeface="Courier"/>
              </a:rPr>
              <a:t> </a:t>
            </a:r>
            <a:r>
              <a:rPr sz="1200" dirty="0">
                <a:solidFill>
                  <a:srgbClr val="5E5E5E"/>
                </a:solidFill>
                <a:latin typeface="Courier"/>
              </a:rPr>
              <a:t>=</a:t>
            </a:r>
            <a:r>
              <a:rPr sz="1200" dirty="0">
                <a:solidFill>
                  <a:srgbClr val="003B4F"/>
                </a:solidFill>
                <a:latin typeface="Courier"/>
              </a:rPr>
              <a:t> </a:t>
            </a:r>
            <a:r>
              <a:rPr sz="1200" dirty="0">
                <a:solidFill>
                  <a:srgbClr val="20794D"/>
                </a:solidFill>
                <a:latin typeface="Courier"/>
              </a:rPr>
              <a:t>"MMS{probe}_FPI_{</a:t>
            </a:r>
            <a:r>
              <a:rPr sz="1200" dirty="0" err="1">
                <a:solidFill>
                  <a:srgbClr val="20794D"/>
                </a:solidFill>
                <a:latin typeface="Courier"/>
              </a:rPr>
              <a:t>data_rate</a:t>
            </a:r>
            <a:r>
              <a:rPr sz="1200" dirty="0">
                <a:solidFill>
                  <a:srgbClr val="20794D"/>
                </a:solidFill>
                <a:latin typeface="Courier"/>
              </a:rPr>
              <a:t>}_L2_{</a:t>
            </a:r>
            <a:r>
              <a:rPr sz="1200" dirty="0" err="1">
                <a:solidFill>
                  <a:srgbClr val="20794D"/>
                </a:solidFill>
                <a:latin typeface="Courier"/>
              </a:rPr>
              <a:t>data_type</a:t>
            </a:r>
            <a:r>
              <a:rPr sz="1200" dirty="0">
                <a:solidFill>
                  <a:srgbClr val="20794D"/>
                </a:solidFill>
                <a:latin typeface="Courier"/>
              </a:rPr>
              <a:t>}-MOMS"</a:t>
            </a:r>
            <a:br>
              <a:rPr sz="1200" dirty="0"/>
            </a:br>
            <a:r>
              <a:rPr sz="1200" dirty="0">
                <a:solidFill>
                  <a:srgbClr val="AD0000"/>
                </a:solidFill>
                <a:latin typeface="Courier"/>
              </a:rPr>
              <a:t>...</a:t>
            </a:r>
          </a:p>
        </p:txBody>
      </p:sp>
      <p:sp>
        <p:nvSpPr>
          <p:cNvPr id="4" name="TextBox 3">
            <a:extLst>
              <a:ext uri="{FF2B5EF4-FFF2-40B4-BE49-F238E27FC236}">
                <a16:creationId xmlns:a16="http://schemas.microsoft.com/office/drawing/2014/main" id="{A18B60B8-EF76-486E-06F5-36E4CF09D8D3}"/>
              </a:ext>
            </a:extLst>
          </p:cNvPr>
          <p:cNvSpPr txBox="1"/>
          <p:nvPr/>
        </p:nvSpPr>
        <p:spPr>
          <a:xfrm>
            <a:off x="161257" y="347581"/>
            <a:ext cx="6271846" cy="646331"/>
          </a:xfrm>
          <a:prstGeom prst="rect">
            <a:avLst/>
          </a:prstGeom>
          <a:noFill/>
        </p:spPr>
        <p:txBody>
          <a:bodyPr wrap="square">
            <a:spAutoFit/>
          </a:bodyPr>
          <a:lstStyle/>
          <a:p>
            <a:pPr marL="0" lvl="0" indent="0">
              <a:buNone/>
            </a:pPr>
            <a:r>
              <a:rPr lang="en-US" dirty="0" err="1">
                <a:latin typeface="Courier"/>
              </a:rPr>
              <a:t>SpaceDataModel.jl</a:t>
            </a:r>
            <a:r>
              <a:rPr lang="en-US" dirty="0"/>
              <a:t>: </a:t>
            </a:r>
          </a:p>
          <a:p>
            <a:pPr marL="0" lvl="0" indent="0">
              <a:buNone/>
            </a:pPr>
            <a:r>
              <a:rPr lang="en-US" dirty="0"/>
              <a:t>Data model for handling space/</a:t>
            </a:r>
            <a:r>
              <a:rPr lang="en-US" dirty="0" err="1"/>
              <a:t>heliospheric</a:t>
            </a:r>
            <a:r>
              <a:rPr lang="en-US" dirty="0"/>
              <a:t> science data</a:t>
            </a:r>
          </a:p>
        </p:txBody>
      </p:sp>
      <p:sp>
        <p:nvSpPr>
          <p:cNvPr id="6" name="TextBox 5">
            <a:extLst>
              <a:ext uri="{FF2B5EF4-FFF2-40B4-BE49-F238E27FC236}">
                <a16:creationId xmlns:a16="http://schemas.microsoft.com/office/drawing/2014/main" id="{06BCDEA3-37FD-EE11-F6DF-77DA98C841EA}"/>
              </a:ext>
            </a:extLst>
          </p:cNvPr>
          <p:cNvSpPr txBox="1"/>
          <p:nvPr/>
        </p:nvSpPr>
        <p:spPr>
          <a:xfrm>
            <a:off x="4180190" y="1529934"/>
            <a:ext cx="5117123" cy="2292935"/>
          </a:xfrm>
          <a:prstGeom prst="rect">
            <a:avLst/>
          </a:prstGeom>
          <a:noFill/>
        </p:spPr>
        <p:txBody>
          <a:bodyPr wrap="square">
            <a:spAutoFit/>
          </a:bodyPr>
          <a:lstStyle/>
          <a:p>
            <a:pPr lvl="0" indent="0">
              <a:buNone/>
            </a:pPr>
            <a:r>
              <a:rPr lang="en-US" sz="1100" b="1" dirty="0">
                <a:solidFill>
                  <a:srgbClr val="003B4F"/>
                </a:solidFill>
                <a:latin typeface="Courier"/>
              </a:rPr>
              <a:t>[</a:t>
            </a:r>
            <a:r>
              <a:rPr lang="en-US" sz="1100" b="1" dirty="0" err="1">
                <a:solidFill>
                  <a:srgbClr val="003B4F"/>
                </a:solidFill>
                <a:latin typeface="Courier"/>
              </a:rPr>
              <a:t>datasets.fpi_moms.metadata</a:t>
            </a:r>
            <a:r>
              <a:rPr lang="en-US" sz="1100" b="1" dirty="0">
                <a:solidFill>
                  <a:srgbClr val="003B4F"/>
                </a:solidFill>
                <a:latin typeface="Courier"/>
              </a:rPr>
              <a:t>]</a:t>
            </a:r>
            <a:br>
              <a:rPr lang="en-US" sz="1100" dirty="0"/>
            </a:br>
            <a:r>
              <a:rPr lang="en-US" sz="1100" dirty="0">
                <a:solidFill>
                  <a:srgbClr val="AD0000"/>
                </a:solidFill>
                <a:latin typeface="Courier"/>
              </a:rPr>
              <a:t>probes</a:t>
            </a:r>
            <a:r>
              <a:rPr lang="en-US" sz="1100" dirty="0">
                <a:solidFill>
                  <a:srgbClr val="003B4F"/>
                </a:solidFill>
                <a:latin typeface="Courier"/>
              </a:rPr>
              <a:t> </a:t>
            </a:r>
            <a:r>
              <a:rPr lang="en-US" sz="1100" dirty="0">
                <a:solidFill>
                  <a:srgbClr val="5E5E5E"/>
                </a:solidFill>
                <a:latin typeface="Courier"/>
              </a:rPr>
              <a:t>=</a:t>
            </a:r>
            <a:r>
              <a:rPr lang="en-US" sz="1100" dirty="0">
                <a:solidFill>
                  <a:srgbClr val="003B4F"/>
                </a:solidFill>
                <a:latin typeface="Courier"/>
              </a:rPr>
              <a:t> </a:t>
            </a:r>
            <a:r>
              <a:rPr lang="en-US" sz="1100" dirty="0">
                <a:solidFill>
                  <a:srgbClr val="5E5E5E"/>
                </a:solidFill>
                <a:latin typeface="Courier"/>
              </a:rPr>
              <a:t>[</a:t>
            </a:r>
            <a:r>
              <a:rPr lang="en-US" sz="1100" dirty="0">
                <a:solidFill>
                  <a:srgbClr val="AD0000"/>
                </a:solidFill>
                <a:latin typeface="Courier"/>
              </a:rPr>
              <a:t>1</a:t>
            </a:r>
            <a:r>
              <a:rPr lang="en-US" sz="1100" dirty="0">
                <a:solidFill>
                  <a:srgbClr val="5E5E5E"/>
                </a:solidFill>
                <a:latin typeface="Courier"/>
              </a:rPr>
              <a:t>,</a:t>
            </a:r>
            <a:r>
              <a:rPr lang="en-US" sz="1100" dirty="0">
                <a:solidFill>
                  <a:srgbClr val="003B4F"/>
                </a:solidFill>
                <a:latin typeface="Courier"/>
              </a:rPr>
              <a:t> </a:t>
            </a:r>
            <a:r>
              <a:rPr lang="en-US" sz="1100" dirty="0">
                <a:solidFill>
                  <a:srgbClr val="AD0000"/>
                </a:solidFill>
                <a:latin typeface="Courier"/>
              </a:rPr>
              <a:t>2</a:t>
            </a:r>
            <a:r>
              <a:rPr lang="en-US" sz="1100" dirty="0">
                <a:solidFill>
                  <a:srgbClr val="5E5E5E"/>
                </a:solidFill>
                <a:latin typeface="Courier"/>
              </a:rPr>
              <a:t>,</a:t>
            </a:r>
            <a:r>
              <a:rPr lang="en-US" sz="1100" dirty="0">
                <a:solidFill>
                  <a:srgbClr val="003B4F"/>
                </a:solidFill>
                <a:latin typeface="Courier"/>
              </a:rPr>
              <a:t> </a:t>
            </a:r>
            <a:r>
              <a:rPr lang="en-US" sz="1100" dirty="0">
                <a:solidFill>
                  <a:srgbClr val="AD0000"/>
                </a:solidFill>
                <a:latin typeface="Courier"/>
              </a:rPr>
              <a:t>3</a:t>
            </a:r>
            <a:r>
              <a:rPr lang="en-US" sz="1100" dirty="0">
                <a:solidFill>
                  <a:srgbClr val="5E5E5E"/>
                </a:solidFill>
                <a:latin typeface="Courier"/>
              </a:rPr>
              <a:t>,</a:t>
            </a:r>
            <a:r>
              <a:rPr lang="en-US" sz="1100" dirty="0">
                <a:solidFill>
                  <a:srgbClr val="003B4F"/>
                </a:solidFill>
                <a:latin typeface="Courier"/>
              </a:rPr>
              <a:t> </a:t>
            </a:r>
            <a:r>
              <a:rPr lang="en-US" sz="1100" dirty="0">
                <a:solidFill>
                  <a:srgbClr val="AD0000"/>
                </a:solidFill>
                <a:latin typeface="Courier"/>
              </a:rPr>
              <a:t>4</a:t>
            </a:r>
            <a:r>
              <a:rPr lang="en-US" sz="1100" dirty="0">
                <a:solidFill>
                  <a:srgbClr val="5E5E5E"/>
                </a:solidFill>
                <a:latin typeface="Courier"/>
              </a:rPr>
              <a:t>]</a:t>
            </a:r>
            <a:br>
              <a:rPr lang="en-US" sz="1100" dirty="0"/>
            </a:br>
            <a:r>
              <a:rPr lang="en-US" sz="1100" dirty="0" err="1">
                <a:solidFill>
                  <a:srgbClr val="AD0000"/>
                </a:solidFill>
                <a:latin typeface="Courier"/>
              </a:rPr>
              <a:t>data_rates</a:t>
            </a:r>
            <a:r>
              <a:rPr lang="en-US" sz="1100" dirty="0">
                <a:solidFill>
                  <a:srgbClr val="003B4F"/>
                </a:solidFill>
                <a:latin typeface="Courier"/>
              </a:rPr>
              <a:t> </a:t>
            </a:r>
            <a:r>
              <a:rPr lang="en-US" sz="1100" dirty="0">
                <a:solidFill>
                  <a:srgbClr val="5E5E5E"/>
                </a:solidFill>
                <a:latin typeface="Courier"/>
              </a:rPr>
              <a:t>=</a:t>
            </a:r>
            <a:r>
              <a:rPr lang="en-US" sz="1100" dirty="0">
                <a:solidFill>
                  <a:srgbClr val="003B4F"/>
                </a:solidFill>
                <a:latin typeface="Courier"/>
              </a:rPr>
              <a:t> </a:t>
            </a:r>
            <a:r>
              <a:rPr lang="en-US" sz="1100" dirty="0">
                <a:solidFill>
                  <a:srgbClr val="5E5E5E"/>
                </a:solidFill>
                <a:latin typeface="Courier"/>
              </a:rPr>
              <a:t>[</a:t>
            </a:r>
            <a:r>
              <a:rPr lang="en-US" sz="1100" dirty="0">
                <a:solidFill>
                  <a:srgbClr val="20794D"/>
                </a:solidFill>
                <a:latin typeface="Courier"/>
              </a:rPr>
              <a:t>"fast"</a:t>
            </a:r>
            <a:r>
              <a:rPr lang="en-US" sz="1100" dirty="0">
                <a:solidFill>
                  <a:srgbClr val="5E5E5E"/>
                </a:solidFill>
                <a:latin typeface="Courier"/>
              </a:rPr>
              <a:t>,</a:t>
            </a:r>
            <a:r>
              <a:rPr lang="en-US" sz="1100" dirty="0">
                <a:solidFill>
                  <a:srgbClr val="003B4F"/>
                </a:solidFill>
                <a:latin typeface="Courier"/>
              </a:rPr>
              <a:t> </a:t>
            </a:r>
            <a:r>
              <a:rPr lang="en-US" sz="1100" dirty="0">
                <a:solidFill>
                  <a:srgbClr val="20794D"/>
                </a:solidFill>
                <a:latin typeface="Courier"/>
              </a:rPr>
              <a:t>"</a:t>
            </a:r>
            <a:r>
              <a:rPr lang="en-US" sz="1100" dirty="0" err="1">
                <a:solidFill>
                  <a:srgbClr val="20794D"/>
                </a:solidFill>
                <a:latin typeface="Courier"/>
              </a:rPr>
              <a:t>brst</a:t>
            </a:r>
            <a:r>
              <a:rPr lang="en-US" sz="1100" dirty="0">
                <a:solidFill>
                  <a:srgbClr val="20794D"/>
                </a:solidFill>
                <a:latin typeface="Courier"/>
              </a:rPr>
              <a:t>"</a:t>
            </a:r>
            <a:r>
              <a:rPr lang="en-US" sz="1100" dirty="0">
                <a:solidFill>
                  <a:srgbClr val="5E5E5E"/>
                </a:solidFill>
                <a:latin typeface="Courier"/>
              </a:rPr>
              <a:t>]</a:t>
            </a:r>
            <a:br>
              <a:rPr lang="en-US" sz="1100" dirty="0"/>
            </a:br>
            <a:r>
              <a:rPr lang="en-US" sz="1100" dirty="0" err="1">
                <a:solidFill>
                  <a:srgbClr val="AD0000"/>
                </a:solidFill>
                <a:latin typeface="Courier"/>
              </a:rPr>
              <a:t>data_types</a:t>
            </a:r>
            <a:r>
              <a:rPr lang="en-US" sz="1100" dirty="0">
                <a:solidFill>
                  <a:srgbClr val="003B4F"/>
                </a:solidFill>
                <a:latin typeface="Courier"/>
              </a:rPr>
              <a:t> </a:t>
            </a:r>
            <a:r>
              <a:rPr lang="en-US" sz="1100" dirty="0">
                <a:solidFill>
                  <a:srgbClr val="5E5E5E"/>
                </a:solidFill>
                <a:latin typeface="Courier"/>
              </a:rPr>
              <a:t>=</a:t>
            </a:r>
            <a:r>
              <a:rPr lang="en-US" sz="1100" dirty="0">
                <a:solidFill>
                  <a:srgbClr val="003B4F"/>
                </a:solidFill>
                <a:latin typeface="Courier"/>
              </a:rPr>
              <a:t> </a:t>
            </a:r>
            <a:r>
              <a:rPr lang="en-US" sz="1100" dirty="0">
                <a:solidFill>
                  <a:srgbClr val="5E5E5E"/>
                </a:solidFill>
                <a:latin typeface="Courier"/>
              </a:rPr>
              <a:t>[</a:t>
            </a:r>
            <a:r>
              <a:rPr lang="en-US" sz="1100" dirty="0">
                <a:solidFill>
                  <a:srgbClr val="20794D"/>
                </a:solidFill>
                <a:latin typeface="Courier"/>
              </a:rPr>
              <a:t>"des"</a:t>
            </a:r>
            <a:r>
              <a:rPr lang="en-US" sz="1100" dirty="0">
                <a:solidFill>
                  <a:srgbClr val="5E5E5E"/>
                </a:solidFill>
                <a:latin typeface="Courier"/>
              </a:rPr>
              <a:t>,</a:t>
            </a:r>
            <a:r>
              <a:rPr lang="en-US" sz="1100" dirty="0">
                <a:solidFill>
                  <a:srgbClr val="003B4F"/>
                </a:solidFill>
                <a:latin typeface="Courier"/>
              </a:rPr>
              <a:t> </a:t>
            </a:r>
            <a:r>
              <a:rPr lang="en-US" sz="1100" dirty="0">
                <a:solidFill>
                  <a:srgbClr val="20794D"/>
                </a:solidFill>
                <a:latin typeface="Courier"/>
              </a:rPr>
              <a:t>"dis"</a:t>
            </a:r>
            <a:r>
              <a:rPr lang="en-US" sz="1100" dirty="0">
                <a:solidFill>
                  <a:srgbClr val="5E5E5E"/>
                </a:solidFill>
                <a:latin typeface="Courier"/>
              </a:rPr>
              <a:t>]</a:t>
            </a:r>
            <a:br>
              <a:rPr lang="en-US" sz="1100" dirty="0"/>
            </a:br>
            <a:br>
              <a:rPr lang="en-US" sz="1100" dirty="0"/>
            </a:br>
            <a:r>
              <a:rPr lang="en-US" sz="1100" b="1" dirty="0">
                <a:solidFill>
                  <a:srgbClr val="003B4F"/>
                </a:solidFill>
                <a:latin typeface="Courier"/>
              </a:rPr>
              <a:t>[</a:t>
            </a:r>
            <a:r>
              <a:rPr lang="en-US" sz="1100" b="1" dirty="0" err="1">
                <a:solidFill>
                  <a:srgbClr val="003B4F"/>
                </a:solidFill>
                <a:latin typeface="Courier"/>
              </a:rPr>
              <a:t>datasets.fpi_moms.parameters</a:t>
            </a:r>
            <a:r>
              <a:rPr lang="en-US" sz="1100" b="1" dirty="0">
                <a:solidFill>
                  <a:srgbClr val="003B4F"/>
                </a:solidFill>
                <a:latin typeface="Courier"/>
              </a:rPr>
              <a:t>]</a:t>
            </a:r>
            <a:br>
              <a:rPr lang="en-US" sz="1100" dirty="0"/>
            </a:br>
            <a:r>
              <a:rPr lang="en-US" sz="1100" dirty="0" err="1">
                <a:solidFill>
                  <a:srgbClr val="AD0000"/>
                </a:solidFill>
                <a:latin typeface="Courier"/>
              </a:rPr>
              <a:t>numberdensity</a:t>
            </a:r>
            <a:r>
              <a:rPr lang="en-US" sz="1100" dirty="0">
                <a:solidFill>
                  <a:srgbClr val="003B4F"/>
                </a:solidFill>
                <a:latin typeface="Courier"/>
              </a:rPr>
              <a:t> </a:t>
            </a:r>
            <a:r>
              <a:rPr lang="en-US" sz="1100" dirty="0">
                <a:solidFill>
                  <a:srgbClr val="5E5E5E"/>
                </a:solidFill>
                <a:latin typeface="Courier"/>
              </a:rPr>
              <a:t>=</a:t>
            </a:r>
            <a:r>
              <a:rPr lang="en-US" sz="1100" dirty="0">
                <a:solidFill>
                  <a:srgbClr val="003B4F"/>
                </a:solidFill>
                <a:latin typeface="Courier"/>
              </a:rPr>
              <a:t> </a:t>
            </a:r>
            <a:r>
              <a:rPr lang="en-US" sz="1100" dirty="0">
                <a:solidFill>
                  <a:srgbClr val="20794D"/>
                </a:solidFill>
                <a:latin typeface="Courier"/>
              </a:rPr>
              <a:t>"mms{probe}_{</a:t>
            </a:r>
            <a:r>
              <a:rPr lang="en-US" sz="1100" dirty="0" err="1">
                <a:solidFill>
                  <a:srgbClr val="20794D"/>
                </a:solidFill>
                <a:latin typeface="Courier"/>
              </a:rPr>
              <a:t>data_type</a:t>
            </a:r>
            <a:r>
              <a:rPr lang="en-US" sz="1100" dirty="0">
                <a:solidFill>
                  <a:srgbClr val="20794D"/>
                </a:solidFill>
                <a:latin typeface="Courier"/>
              </a:rPr>
              <a:t>}_</a:t>
            </a:r>
            <a:r>
              <a:rPr lang="en-US" sz="1100" dirty="0" err="1">
                <a:solidFill>
                  <a:srgbClr val="20794D"/>
                </a:solidFill>
                <a:latin typeface="Courier"/>
              </a:rPr>
              <a:t>numberdensity</a:t>
            </a:r>
            <a:r>
              <a:rPr lang="en-US" sz="1100" dirty="0">
                <a:solidFill>
                  <a:srgbClr val="20794D"/>
                </a:solidFill>
                <a:latin typeface="Courier"/>
              </a:rPr>
              <a:t>_{</a:t>
            </a:r>
            <a:r>
              <a:rPr lang="en-US" sz="1100" dirty="0" err="1">
                <a:solidFill>
                  <a:srgbClr val="20794D"/>
                </a:solidFill>
                <a:latin typeface="Courier"/>
              </a:rPr>
              <a:t>data_rate</a:t>
            </a:r>
            <a:r>
              <a:rPr lang="en-US" sz="1100" dirty="0">
                <a:solidFill>
                  <a:srgbClr val="20794D"/>
                </a:solidFill>
                <a:latin typeface="Courier"/>
              </a:rPr>
              <a:t>}"</a:t>
            </a:r>
            <a:br>
              <a:rPr lang="en-US" sz="1100" dirty="0"/>
            </a:br>
            <a:r>
              <a:rPr lang="en-US" sz="1100" dirty="0" err="1">
                <a:solidFill>
                  <a:srgbClr val="AD0000"/>
                </a:solidFill>
                <a:latin typeface="Courier"/>
              </a:rPr>
              <a:t>bulkv_gse</a:t>
            </a:r>
            <a:r>
              <a:rPr lang="en-US" sz="1100" dirty="0">
                <a:solidFill>
                  <a:srgbClr val="003B4F"/>
                </a:solidFill>
                <a:latin typeface="Courier"/>
              </a:rPr>
              <a:t> </a:t>
            </a:r>
            <a:r>
              <a:rPr lang="en-US" sz="1100" dirty="0">
                <a:solidFill>
                  <a:srgbClr val="5E5E5E"/>
                </a:solidFill>
                <a:latin typeface="Courier"/>
              </a:rPr>
              <a:t>=</a:t>
            </a:r>
            <a:r>
              <a:rPr lang="en-US" sz="1100" dirty="0">
                <a:solidFill>
                  <a:srgbClr val="003B4F"/>
                </a:solidFill>
                <a:latin typeface="Courier"/>
              </a:rPr>
              <a:t> </a:t>
            </a:r>
            <a:r>
              <a:rPr lang="en-US" sz="1100" dirty="0">
                <a:solidFill>
                  <a:srgbClr val="20794D"/>
                </a:solidFill>
                <a:latin typeface="Courier"/>
              </a:rPr>
              <a:t>"mms{probe}_{</a:t>
            </a:r>
            <a:r>
              <a:rPr lang="en-US" sz="1100" dirty="0" err="1">
                <a:solidFill>
                  <a:srgbClr val="20794D"/>
                </a:solidFill>
                <a:latin typeface="Courier"/>
              </a:rPr>
              <a:t>data_type</a:t>
            </a:r>
            <a:r>
              <a:rPr lang="en-US" sz="1100" dirty="0">
                <a:solidFill>
                  <a:srgbClr val="20794D"/>
                </a:solidFill>
                <a:latin typeface="Courier"/>
              </a:rPr>
              <a:t>}_</a:t>
            </a:r>
            <a:r>
              <a:rPr lang="en-US" sz="1100" dirty="0" err="1">
                <a:solidFill>
                  <a:srgbClr val="20794D"/>
                </a:solidFill>
                <a:latin typeface="Courier"/>
              </a:rPr>
              <a:t>bulkv_gse</a:t>
            </a:r>
            <a:r>
              <a:rPr lang="en-US" sz="1100" dirty="0">
                <a:solidFill>
                  <a:srgbClr val="20794D"/>
                </a:solidFill>
                <a:latin typeface="Courier"/>
              </a:rPr>
              <a:t>_{</a:t>
            </a:r>
            <a:r>
              <a:rPr lang="en-US" sz="1100" dirty="0" err="1">
                <a:solidFill>
                  <a:srgbClr val="20794D"/>
                </a:solidFill>
                <a:latin typeface="Courier"/>
              </a:rPr>
              <a:t>data_rate</a:t>
            </a:r>
            <a:r>
              <a:rPr lang="en-US" sz="1100" dirty="0">
                <a:solidFill>
                  <a:srgbClr val="20794D"/>
                </a:solidFill>
                <a:latin typeface="Courier"/>
              </a:rPr>
              <a:t>}"</a:t>
            </a:r>
            <a:br>
              <a:rPr lang="en-US" sz="1100" dirty="0"/>
            </a:br>
            <a:r>
              <a:rPr lang="en-US" sz="1100" dirty="0" err="1">
                <a:solidFill>
                  <a:srgbClr val="AD0000"/>
                </a:solidFill>
                <a:latin typeface="Courier"/>
              </a:rPr>
              <a:t>temppara</a:t>
            </a:r>
            <a:r>
              <a:rPr lang="en-US" sz="1100" dirty="0">
                <a:solidFill>
                  <a:srgbClr val="003B4F"/>
                </a:solidFill>
                <a:latin typeface="Courier"/>
              </a:rPr>
              <a:t> </a:t>
            </a:r>
            <a:r>
              <a:rPr lang="en-US" sz="1100" dirty="0">
                <a:solidFill>
                  <a:srgbClr val="5E5E5E"/>
                </a:solidFill>
                <a:latin typeface="Courier"/>
              </a:rPr>
              <a:t>=</a:t>
            </a:r>
            <a:r>
              <a:rPr lang="en-US" sz="1100" dirty="0">
                <a:solidFill>
                  <a:srgbClr val="003B4F"/>
                </a:solidFill>
                <a:latin typeface="Courier"/>
              </a:rPr>
              <a:t> </a:t>
            </a:r>
            <a:r>
              <a:rPr lang="en-US" sz="1100" dirty="0">
                <a:solidFill>
                  <a:srgbClr val="20794D"/>
                </a:solidFill>
                <a:latin typeface="Courier"/>
              </a:rPr>
              <a:t>"mms{probe}_{</a:t>
            </a:r>
            <a:r>
              <a:rPr lang="en-US" sz="1100" dirty="0" err="1">
                <a:solidFill>
                  <a:srgbClr val="20794D"/>
                </a:solidFill>
                <a:latin typeface="Courier"/>
              </a:rPr>
              <a:t>data_type</a:t>
            </a:r>
            <a:r>
              <a:rPr lang="en-US" sz="1100" dirty="0">
                <a:solidFill>
                  <a:srgbClr val="20794D"/>
                </a:solidFill>
                <a:latin typeface="Courier"/>
              </a:rPr>
              <a:t>}_</a:t>
            </a:r>
            <a:r>
              <a:rPr lang="en-US" sz="1100" dirty="0" err="1">
                <a:solidFill>
                  <a:srgbClr val="20794D"/>
                </a:solidFill>
                <a:latin typeface="Courier"/>
              </a:rPr>
              <a:t>temppara</a:t>
            </a:r>
            <a:r>
              <a:rPr lang="en-US" sz="1100" dirty="0">
                <a:solidFill>
                  <a:srgbClr val="20794D"/>
                </a:solidFill>
                <a:latin typeface="Courier"/>
              </a:rPr>
              <a:t>_{</a:t>
            </a:r>
            <a:r>
              <a:rPr lang="en-US" sz="1100" dirty="0" err="1">
                <a:solidFill>
                  <a:srgbClr val="20794D"/>
                </a:solidFill>
                <a:latin typeface="Courier"/>
              </a:rPr>
              <a:t>data_rate</a:t>
            </a:r>
            <a:r>
              <a:rPr lang="en-US" sz="1100" dirty="0">
                <a:solidFill>
                  <a:srgbClr val="20794D"/>
                </a:solidFill>
                <a:latin typeface="Courier"/>
              </a:rPr>
              <a:t>}"</a:t>
            </a:r>
            <a:br>
              <a:rPr lang="en-US" sz="1100" dirty="0"/>
            </a:br>
            <a:r>
              <a:rPr lang="en-US" sz="1100" dirty="0" err="1">
                <a:solidFill>
                  <a:srgbClr val="AD0000"/>
                </a:solidFill>
                <a:latin typeface="Courier"/>
              </a:rPr>
              <a:t>tempperp</a:t>
            </a:r>
            <a:r>
              <a:rPr lang="en-US" sz="1100" dirty="0">
                <a:solidFill>
                  <a:srgbClr val="003B4F"/>
                </a:solidFill>
                <a:latin typeface="Courier"/>
              </a:rPr>
              <a:t> </a:t>
            </a:r>
            <a:r>
              <a:rPr lang="en-US" sz="1100" dirty="0">
                <a:solidFill>
                  <a:srgbClr val="5E5E5E"/>
                </a:solidFill>
                <a:latin typeface="Courier"/>
              </a:rPr>
              <a:t>=</a:t>
            </a:r>
            <a:r>
              <a:rPr lang="en-US" sz="1100" dirty="0">
                <a:solidFill>
                  <a:srgbClr val="003B4F"/>
                </a:solidFill>
                <a:latin typeface="Courier"/>
              </a:rPr>
              <a:t> </a:t>
            </a:r>
            <a:r>
              <a:rPr lang="en-US" sz="1100" dirty="0">
                <a:solidFill>
                  <a:srgbClr val="20794D"/>
                </a:solidFill>
                <a:latin typeface="Courier"/>
              </a:rPr>
              <a:t>"mms{probe}_{</a:t>
            </a:r>
            <a:r>
              <a:rPr lang="en-US" sz="1100" dirty="0" err="1">
                <a:solidFill>
                  <a:srgbClr val="20794D"/>
                </a:solidFill>
                <a:latin typeface="Courier"/>
              </a:rPr>
              <a:t>data_type</a:t>
            </a:r>
            <a:r>
              <a:rPr lang="en-US" sz="1100" dirty="0">
                <a:solidFill>
                  <a:srgbClr val="20794D"/>
                </a:solidFill>
                <a:latin typeface="Courier"/>
              </a:rPr>
              <a:t>}_</a:t>
            </a:r>
            <a:r>
              <a:rPr lang="en-US" sz="1100" dirty="0" err="1">
                <a:solidFill>
                  <a:srgbClr val="20794D"/>
                </a:solidFill>
                <a:latin typeface="Courier"/>
              </a:rPr>
              <a:t>tempperp</a:t>
            </a:r>
            <a:r>
              <a:rPr lang="en-US" sz="1100" dirty="0">
                <a:solidFill>
                  <a:srgbClr val="20794D"/>
                </a:solidFill>
                <a:latin typeface="Courier"/>
              </a:rPr>
              <a:t>_{</a:t>
            </a:r>
            <a:r>
              <a:rPr lang="en-US" sz="1100" dirty="0" err="1">
                <a:solidFill>
                  <a:srgbClr val="20794D"/>
                </a:solidFill>
                <a:latin typeface="Courier"/>
              </a:rPr>
              <a:t>data_rate</a:t>
            </a:r>
            <a:r>
              <a:rPr lang="en-US" sz="1100" dirty="0">
                <a:solidFill>
                  <a:srgbClr val="20794D"/>
                </a:solidFill>
                <a:latin typeface="Courier"/>
              </a:rPr>
              <a:t>}"</a:t>
            </a:r>
            <a:br>
              <a:rPr lang="en-US" sz="1100" dirty="0"/>
            </a:br>
            <a:r>
              <a:rPr lang="en-US" sz="1100" dirty="0" err="1">
                <a:solidFill>
                  <a:srgbClr val="AD0000"/>
                </a:solidFill>
                <a:latin typeface="Courier"/>
              </a:rPr>
              <a:t>energyspectr_omni</a:t>
            </a:r>
            <a:r>
              <a:rPr lang="en-US" sz="1100" dirty="0">
                <a:solidFill>
                  <a:srgbClr val="003B4F"/>
                </a:solidFill>
                <a:latin typeface="Courier"/>
              </a:rPr>
              <a:t> </a:t>
            </a:r>
            <a:r>
              <a:rPr lang="en-US" sz="1100" dirty="0">
                <a:solidFill>
                  <a:srgbClr val="5E5E5E"/>
                </a:solidFill>
                <a:latin typeface="Courier"/>
              </a:rPr>
              <a:t>=</a:t>
            </a:r>
            <a:r>
              <a:rPr lang="en-US" sz="1100" dirty="0">
                <a:solidFill>
                  <a:srgbClr val="003B4F"/>
                </a:solidFill>
                <a:latin typeface="Courier"/>
              </a:rPr>
              <a:t> </a:t>
            </a:r>
            <a:r>
              <a:rPr lang="en-US" sz="1100" dirty="0">
                <a:solidFill>
                  <a:srgbClr val="20794D"/>
                </a:solidFill>
                <a:latin typeface="Courier"/>
              </a:rPr>
              <a:t>"mms{probe}_{</a:t>
            </a:r>
            <a:r>
              <a:rPr lang="en-US" sz="1100" dirty="0" err="1">
                <a:solidFill>
                  <a:srgbClr val="20794D"/>
                </a:solidFill>
                <a:latin typeface="Courier"/>
              </a:rPr>
              <a:t>data_type</a:t>
            </a:r>
            <a:r>
              <a:rPr lang="en-US" sz="1100" dirty="0">
                <a:solidFill>
                  <a:srgbClr val="20794D"/>
                </a:solidFill>
                <a:latin typeface="Courier"/>
              </a:rPr>
              <a:t>}_</a:t>
            </a:r>
            <a:r>
              <a:rPr lang="en-US" sz="1100" dirty="0" err="1">
                <a:solidFill>
                  <a:srgbClr val="20794D"/>
                </a:solidFill>
                <a:latin typeface="Courier"/>
              </a:rPr>
              <a:t>energyspectr_omni</a:t>
            </a:r>
            <a:r>
              <a:rPr lang="en-US" sz="1100" dirty="0">
                <a:solidFill>
                  <a:srgbClr val="20794D"/>
                </a:solidFill>
                <a:latin typeface="Courier"/>
              </a:rPr>
              <a:t>_{</a:t>
            </a:r>
            <a:r>
              <a:rPr lang="en-US" sz="1100" dirty="0" err="1">
                <a:solidFill>
                  <a:srgbClr val="20794D"/>
                </a:solidFill>
                <a:latin typeface="Courier"/>
              </a:rPr>
              <a:t>data_rate</a:t>
            </a:r>
            <a:r>
              <a:rPr lang="en-US" sz="1100" dirty="0">
                <a:solidFill>
                  <a:srgbClr val="20794D"/>
                </a:solidFill>
                <a:latin typeface="Courier"/>
              </a:rPr>
              <a:t>}"</a:t>
            </a:r>
          </a:p>
        </p:txBody>
      </p:sp>
      <p:sp>
        <p:nvSpPr>
          <p:cNvPr id="8" name="TextBox 7">
            <a:extLst>
              <a:ext uri="{FF2B5EF4-FFF2-40B4-BE49-F238E27FC236}">
                <a16:creationId xmlns:a16="http://schemas.microsoft.com/office/drawing/2014/main" id="{07C7BA35-64F4-29A0-9BB3-EDA39477FA45}"/>
              </a:ext>
            </a:extLst>
          </p:cNvPr>
          <p:cNvSpPr txBox="1"/>
          <p:nvPr/>
        </p:nvSpPr>
        <p:spPr>
          <a:xfrm>
            <a:off x="6107724" y="131857"/>
            <a:ext cx="4572000" cy="646331"/>
          </a:xfrm>
          <a:prstGeom prst="rect">
            <a:avLst/>
          </a:prstGeom>
          <a:noFill/>
        </p:spPr>
        <p:txBody>
          <a:bodyPr wrap="square">
            <a:spAutoFit/>
          </a:bodyPr>
          <a:lstStyle/>
          <a:p>
            <a:pPr marL="0" lvl="0" indent="0">
              <a:buNone/>
            </a:pPr>
            <a:r>
              <a:rPr lang="en-US" dirty="0">
                <a:latin typeface="Courier"/>
              </a:rPr>
              <a:t>SPASE</a:t>
            </a:r>
            <a:r>
              <a:rPr lang="en-US" dirty="0"/>
              <a:t> metadata model</a:t>
            </a:r>
            <a:br>
              <a:rPr lang="en-US" dirty="0"/>
            </a:br>
            <a:r>
              <a:rPr lang="en-US" dirty="0">
                <a:latin typeface="Courier"/>
              </a:rPr>
              <a:t>HAPI</a:t>
            </a:r>
            <a:r>
              <a:rPr lang="en-US" dirty="0"/>
              <a:t> specification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BE5E11-53E3-7AB4-DC5E-7FAD3D5756A6}"/>
            </a:ext>
          </a:extLst>
        </p:cNvPr>
        <p:cNvGrpSpPr/>
        <p:nvPr/>
      </p:nvGrpSpPr>
      <p:grpSpPr>
        <a:xfrm>
          <a:off x="0" y="0"/>
          <a:ext cx="0" cy="0"/>
          <a:chOff x="0" y="0"/>
          <a:chExt cx="0" cy="0"/>
        </a:xfrm>
      </p:grpSpPr>
      <p:pic>
        <p:nvPicPr>
          <p:cNvPr id="2" name="Picture 1" descr="figures/hapi.png">
            <a:extLst>
              <a:ext uri="{FF2B5EF4-FFF2-40B4-BE49-F238E27FC236}">
                <a16:creationId xmlns:a16="http://schemas.microsoft.com/office/drawing/2014/main" id="{4C5828A9-6525-6C88-96E6-1649A57EC4A0}"/>
              </a:ext>
            </a:extLst>
          </p:cNvPr>
          <p:cNvPicPr>
            <a:picLocks noGrp="1" noChangeAspect="1"/>
          </p:cNvPicPr>
          <p:nvPr/>
        </p:nvPicPr>
        <p:blipFill>
          <a:blip r:embed="rId2"/>
          <a:stretch>
            <a:fillRect/>
          </a:stretch>
        </p:blipFill>
        <p:spPr bwMode="auto">
          <a:xfrm>
            <a:off x="3951283" y="111369"/>
            <a:ext cx="5105400" cy="3835400"/>
          </a:xfrm>
          <a:prstGeom prst="rect">
            <a:avLst/>
          </a:prstGeom>
          <a:noFill/>
          <a:ln w="9525">
            <a:noFill/>
            <a:headEnd/>
            <a:tailEnd/>
          </a:ln>
        </p:spPr>
      </p:pic>
      <p:sp>
        <p:nvSpPr>
          <p:cNvPr id="3" name="TextBox 3">
            <a:extLst>
              <a:ext uri="{FF2B5EF4-FFF2-40B4-BE49-F238E27FC236}">
                <a16:creationId xmlns:a16="http://schemas.microsoft.com/office/drawing/2014/main" id="{F1500433-502B-B9AF-4626-923298C921E3}"/>
              </a:ext>
            </a:extLst>
          </p:cNvPr>
          <p:cNvSpPr txBox="1"/>
          <p:nvPr/>
        </p:nvSpPr>
        <p:spPr>
          <a:xfrm>
            <a:off x="3568700" y="4076700"/>
            <a:ext cx="5105400" cy="508000"/>
          </a:xfrm>
          <a:prstGeom prst="rect">
            <a:avLst/>
          </a:prstGeom>
          <a:noFill/>
        </p:spPr>
        <p:txBody>
          <a:bodyPr/>
          <a:lstStyle/>
          <a:p>
            <a:pPr marL="0" lvl="0" indent="0" algn="ctr">
              <a:buNone/>
            </a:pPr>
            <a:r>
              <a:t>Get data using Heliophysics Application Programmer’s Interface (HAPI)</a:t>
            </a:r>
          </a:p>
        </p:txBody>
      </p:sp>
      <p:sp>
        <p:nvSpPr>
          <p:cNvPr id="8" name="TextBox 7">
            <a:extLst>
              <a:ext uri="{FF2B5EF4-FFF2-40B4-BE49-F238E27FC236}">
                <a16:creationId xmlns:a16="http://schemas.microsoft.com/office/drawing/2014/main" id="{2A67425E-7955-D272-FDB3-3A6E96F8F1DF}"/>
              </a:ext>
            </a:extLst>
          </p:cNvPr>
          <p:cNvSpPr txBox="1"/>
          <p:nvPr/>
        </p:nvSpPr>
        <p:spPr>
          <a:xfrm>
            <a:off x="191509" y="2095825"/>
            <a:ext cx="3984634" cy="1277273"/>
          </a:xfrm>
          <a:prstGeom prst="rect">
            <a:avLst/>
          </a:prstGeom>
          <a:noFill/>
        </p:spPr>
        <p:txBody>
          <a:bodyPr wrap="square">
            <a:spAutoFit/>
          </a:bodyPr>
          <a:lstStyle/>
          <a:p>
            <a:pPr lvl="0" indent="0">
              <a:buNone/>
            </a:pPr>
            <a:r>
              <a:rPr lang="en-US" sz="1100" dirty="0">
                <a:solidFill>
                  <a:srgbClr val="00769E"/>
                </a:solidFill>
                <a:latin typeface="Courier"/>
              </a:rPr>
              <a:t>using</a:t>
            </a:r>
            <a:r>
              <a:rPr lang="en-US" sz="1100" dirty="0">
                <a:solidFill>
                  <a:srgbClr val="003B4F"/>
                </a:solidFill>
                <a:latin typeface="Courier"/>
              </a:rPr>
              <a:t> SPEDAS, </a:t>
            </a:r>
            <a:r>
              <a:rPr lang="en-US" sz="1100" dirty="0" err="1">
                <a:solidFill>
                  <a:srgbClr val="003B4F"/>
                </a:solidFill>
                <a:latin typeface="Courier"/>
              </a:rPr>
              <a:t>HAPIClient</a:t>
            </a:r>
            <a:r>
              <a:rPr lang="en-US" sz="1100" dirty="0">
                <a:solidFill>
                  <a:srgbClr val="003B4F"/>
                </a:solidFill>
                <a:latin typeface="Courier"/>
              </a:rPr>
              <a:t>, </a:t>
            </a:r>
            <a:r>
              <a:rPr lang="en-US" sz="1100" dirty="0" err="1">
                <a:solidFill>
                  <a:srgbClr val="003B4F"/>
                </a:solidFill>
                <a:latin typeface="Courier"/>
              </a:rPr>
              <a:t>Speasy</a:t>
            </a:r>
            <a:br>
              <a:rPr lang="en-US" sz="1100" dirty="0"/>
            </a:br>
            <a:br>
              <a:rPr lang="en-US" sz="1100" dirty="0"/>
            </a:br>
            <a:r>
              <a:rPr lang="en-US" sz="1100" dirty="0" err="1">
                <a:solidFill>
                  <a:srgbClr val="4758AB"/>
                </a:solidFill>
                <a:latin typeface="Courier"/>
              </a:rPr>
              <a:t>tplot</a:t>
            </a:r>
            <a:r>
              <a:rPr lang="en-US" sz="1100" dirty="0">
                <a:solidFill>
                  <a:srgbClr val="003B4F"/>
                </a:solidFill>
                <a:latin typeface="Courier"/>
              </a:rPr>
              <a:t>(</a:t>
            </a:r>
          </a:p>
          <a:p>
            <a:pPr lvl="0" indent="0">
              <a:buNone/>
            </a:pPr>
            <a:r>
              <a:rPr lang="en-US" sz="1100" dirty="0">
                <a:solidFill>
                  <a:srgbClr val="20794D"/>
                </a:solidFill>
                <a:latin typeface="Courier"/>
              </a:rPr>
              <a:t>	"</a:t>
            </a:r>
            <a:r>
              <a:rPr lang="en-US" sz="1100" dirty="0" err="1">
                <a:solidFill>
                  <a:srgbClr val="20794D"/>
                </a:solidFill>
                <a:latin typeface="Courier"/>
              </a:rPr>
              <a:t>CDAWeb</a:t>
            </a:r>
            <a:r>
              <a:rPr lang="en-US" sz="1100" dirty="0">
                <a:solidFill>
                  <a:srgbClr val="20794D"/>
                </a:solidFill>
                <a:latin typeface="Courier"/>
              </a:rPr>
              <a:t>/AC_H0_MFI/</a:t>
            </a:r>
            <a:r>
              <a:rPr lang="en-US" sz="1100" dirty="0" err="1">
                <a:solidFill>
                  <a:srgbClr val="20794D"/>
                </a:solidFill>
                <a:latin typeface="Courier"/>
              </a:rPr>
              <a:t>Magnitude,BGSEc</a:t>
            </a:r>
            <a:r>
              <a:rPr lang="en-US" sz="1100" dirty="0">
                <a:solidFill>
                  <a:srgbClr val="20794D"/>
                </a:solidFill>
                <a:latin typeface="Courier"/>
              </a:rPr>
              <a:t>"</a:t>
            </a:r>
            <a:r>
              <a:rPr lang="en-US" sz="1100" dirty="0">
                <a:solidFill>
                  <a:srgbClr val="003B4F"/>
                </a:solidFill>
                <a:latin typeface="Courier"/>
              </a:rPr>
              <a:t>, </a:t>
            </a:r>
          </a:p>
          <a:p>
            <a:pPr lvl="0" indent="0">
              <a:buNone/>
            </a:pPr>
            <a:r>
              <a:rPr lang="en-US" sz="1100" dirty="0">
                <a:solidFill>
                  <a:srgbClr val="20794D"/>
                </a:solidFill>
                <a:latin typeface="Courier"/>
              </a:rPr>
              <a:t>	"2001-1-2"</a:t>
            </a:r>
            <a:r>
              <a:rPr lang="en-US" sz="1100" dirty="0">
                <a:solidFill>
                  <a:srgbClr val="003B4F"/>
                </a:solidFill>
                <a:latin typeface="Courier"/>
              </a:rPr>
              <a:t>, </a:t>
            </a:r>
            <a:r>
              <a:rPr lang="en-US" sz="1100" dirty="0">
                <a:solidFill>
                  <a:srgbClr val="20794D"/>
                </a:solidFill>
                <a:latin typeface="Courier"/>
              </a:rPr>
              <a:t>"2001-1-2T12”</a:t>
            </a:r>
          </a:p>
          <a:p>
            <a:pPr lvl="0" indent="0">
              <a:buNone/>
            </a:pPr>
            <a:r>
              <a:rPr lang="en-US" sz="1100" dirty="0">
                <a:solidFill>
                  <a:srgbClr val="003B4F"/>
                </a:solidFill>
                <a:latin typeface="Courier"/>
              </a:rPr>
              <a:t>)</a:t>
            </a:r>
            <a:br>
              <a:rPr lang="en-US" sz="1100" dirty="0"/>
            </a:br>
            <a:endParaRPr lang="en-US" sz="1100" dirty="0">
              <a:solidFill>
                <a:srgbClr val="003B4F"/>
              </a:solidFill>
              <a:latin typeface="Courier"/>
            </a:endParaRPr>
          </a:p>
        </p:txBody>
      </p:sp>
      <p:sp>
        <p:nvSpPr>
          <p:cNvPr id="5" name="Text Placeholder 3">
            <a:extLst>
              <a:ext uri="{FF2B5EF4-FFF2-40B4-BE49-F238E27FC236}">
                <a16:creationId xmlns:a16="http://schemas.microsoft.com/office/drawing/2014/main" id="{59302FEF-EDC2-B502-2F77-09CA1B2032A8}"/>
              </a:ext>
            </a:extLst>
          </p:cNvPr>
          <p:cNvSpPr txBox="1">
            <a:spLocks/>
          </p:cNvSpPr>
          <p:nvPr/>
        </p:nvSpPr>
        <p:spPr>
          <a:xfrm>
            <a:off x="107831" y="181321"/>
            <a:ext cx="4151991" cy="4414030"/>
          </a:xfrm>
          <a:prstGeom prst="rect">
            <a:avLst/>
          </a:prstGeom>
        </p:spPr>
        <p:txBody>
          <a:bodyPr vert="horz" lIns="91440" tIns="45720" rIns="91440" bIns="45720" rtlCol="0">
            <a:normAutofit/>
          </a:bodyPr>
          <a:lstStyle>
            <a:lvl1pPr marL="0" indent="0" algn="l" defTabSz="342900" rtl="0" eaLnBrk="1" latinLnBrk="0" hangingPunct="1">
              <a:spcBef>
                <a:spcPct val="20000"/>
              </a:spcBef>
              <a:buFont typeface="Arial"/>
              <a:buNone/>
              <a:defRPr sz="1050" kern="1200">
                <a:solidFill>
                  <a:schemeClr val="tx1"/>
                </a:solidFill>
                <a:latin typeface="+mn-lt"/>
                <a:ea typeface="+mn-ea"/>
                <a:cs typeface="+mn-cs"/>
              </a:defRPr>
            </a:lvl1pPr>
            <a:lvl2pPr marL="342900" indent="0" algn="l" defTabSz="342900" rtl="0" eaLnBrk="1" latinLnBrk="0" hangingPunct="1">
              <a:spcBef>
                <a:spcPct val="20000"/>
              </a:spcBef>
              <a:buFont typeface="Arial"/>
              <a:buNone/>
              <a:defRPr sz="900" kern="1200">
                <a:solidFill>
                  <a:schemeClr val="tx1"/>
                </a:solidFill>
                <a:latin typeface="+mn-lt"/>
                <a:ea typeface="+mn-ea"/>
                <a:cs typeface="+mn-cs"/>
              </a:defRPr>
            </a:lvl2pPr>
            <a:lvl3pPr marL="685800" indent="0" algn="l" defTabSz="342900" rtl="0" eaLnBrk="1" latinLnBrk="0" hangingPunct="1">
              <a:spcBef>
                <a:spcPct val="20000"/>
              </a:spcBef>
              <a:buFont typeface="Arial"/>
              <a:buNone/>
              <a:defRPr sz="750" kern="1200">
                <a:solidFill>
                  <a:schemeClr val="tx1"/>
                </a:solidFill>
                <a:latin typeface="+mn-lt"/>
                <a:ea typeface="+mn-ea"/>
                <a:cs typeface="+mn-cs"/>
              </a:defRPr>
            </a:lvl3pPr>
            <a:lvl4pPr marL="1028700" indent="0" algn="l" defTabSz="342900" rtl="0" eaLnBrk="1" latinLnBrk="0" hangingPunct="1">
              <a:spcBef>
                <a:spcPct val="20000"/>
              </a:spcBef>
              <a:buFont typeface="Arial"/>
              <a:buNone/>
              <a:defRPr sz="675" kern="1200">
                <a:solidFill>
                  <a:schemeClr val="tx1"/>
                </a:solidFill>
                <a:latin typeface="+mn-lt"/>
                <a:ea typeface="+mn-ea"/>
                <a:cs typeface="+mn-cs"/>
              </a:defRPr>
            </a:lvl4pPr>
            <a:lvl5pPr marL="1371600" indent="0" algn="l" defTabSz="342900" rtl="0" eaLnBrk="1" latinLnBrk="0" hangingPunct="1">
              <a:spcBef>
                <a:spcPct val="20000"/>
              </a:spcBef>
              <a:buFont typeface="Arial"/>
              <a:buNone/>
              <a:defRPr sz="675" kern="1200">
                <a:solidFill>
                  <a:schemeClr val="tx1"/>
                </a:solidFill>
                <a:latin typeface="+mn-lt"/>
                <a:ea typeface="+mn-ea"/>
                <a:cs typeface="+mn-cs"/>
              </a:defRPr>
            </a:lvl5pPr>
            <a:lvl6pPr marL="1714500" indent="0" algn="l" defTabSz="342900" rtl="0" eaLnBrk="1" latinLnBrk="0" hangingPunct="1">
              <a:spcBef>
                <a:spcPct val="20000"/>
              </a:spcBef>
              <a:buFont typeface="Arial"/>
              <a:buNone/>
              <a:defRPr sz="675" kern="1200">
                <a:solidFill>
                  <a:schemeClr val="tx1"/>
                </a:solidFill>
                <a:latin typeface="+mn-lt"/>
                <a:ea typeface="+mn-ea"/>
                <a:cs typeface="+mn-cs"/>
              </a:defRPr>
            </a:lvl6pPr>
            <a:lvl7pPr marL="2057400" indent="0" algn="l" defTabSz="342900" rtl="0" eaLnBrk="1" latinLnBrk="0" hangingPunct="1">
              <a:spcBef>
                <a:spcPct val="20000"/>
              </a:spcBef>
              <a:buFont typeface="Arial"/>
              <a:buNone/>
              <a:defRPr sz="675" kern="1200">
                <a:solidFill>
                  <a:schemeClr val="tx1"/>
                </a:solidFill>
                <a:latin typeface="+mn-lt"/>
                <a:ea typeface="+mn-ea"/>
                <a:cs typeface="+mn-cs"/>
              </a:defRPr>
            </a:lvl7pPr>
            <a:lvl8pPr marL="2400300" indent="0" algn="l" defTabSz="342900" rtl="0" eaLnBrk="1" latinLnBrk="0" hangingPunct="1">
              <a:spcBef>
                <a:spcPct val="20000"/>
              </a:spcBef>
              <a:buFont typeface="Arial"/>
              <a:buNone/>
              <a:defRPr sz="675" kern="1200">
                <a:solidFill>
                  <a:schemeClr val="tx1"/>
                </a:solidFill>
                <a:latin typeface="+mn-lt"/>
                <a:ea typeface="+mn-ea"/>
                <a:cs typeface="+mn-cs"/>
              </a:defRPr>
            </a:lvl8pPr>
            <a:lvl9pPr marL="2743200" indent="0" algn="l" defTabSz="342900" rtl="0" eaLnBrk="1" latinLnBrk="0" hangingPunct="1">
              <a:spcBef>
                <a:spcPct val="20000"/>
              </a:spcBef>
              <a:buFont typeface="Arial"/>
              <a:buNone/>
              <a:defRPr sz="675" kern="1200">
                <a:solidFill>
                  <a:schemeClr val="tx1"/>
                </a:solidFill>
                <a:latin typeface="+mn-lt"/>
                <a:ea typeface="+mn-ea"/>
                <a:cs typeface="+mn-cs"/>
              </a:defRPr>
            </a:lvl9pPr>
          </a:lstStyle>
          <a:p>
            <a:r>
              <a:rPr lang="en-US" sz="1200">
                <a:latin typeface="Courier"/>
              </a:rPr>
              <a:t>Speasy.jl</a:t>
            </a:r>
            <a:r>
              <a:rPr lang="en-US" sz="1200"/>
              <a:t>: get data from main Space Physics WebServices. </a:t>
            </a:r>
          </a:p>
          <a:p>
            <a:endParaRPr lang="en-US" sz="1200">
              <a:latin typeface="Courier"/>
            </a:endParaRPr>
          </a:p>
          <a:p>
            <a:r>
              <a:rPr lang="en-US" sz="1200">
                <a:latin typeface="Courier"/>
              </a:rPr>
              <a:t>PySPEDAS.jl</a:t>
            </a:r>
            <a:r>
              <a:rPr lang="en-US" sz="1200"/>
              <a:t>: A Julia wrapper around PySPEDAS.</a:t>
            </a:r>
          </a:p>
          <a:p>
            <a:endParaRPr lang="en-US" sz="1200">
              <a:latin typeface="Courier"/>
            </a:endParaRPr>
          </a:p>
          <a:p>
            <a:r>
              <a:rPr lang="en-US" sz="1200">
                <a:latin typeface="Courier"/>
              </a:rPr>
              <a:t>HAPIClient.jl</a:t>
            </a:r>
            <a:r>
              <a:rPr lang="en-US" sz="1200"/>
              <a:t>: A Julia client for the Heliophysics Application Programmer’s Interface (HAPI).</a:t>
            </a:r>
            <a:endParaRPr lang="en-US" sz="1200" dirty="0"/>
          </a:p>
        </p:txBody>
      </p:sp>
    </p:spTree>
    <p:extLst>
      <p:ext uri="{BB962C8B-B14F-4D97-AF65-F5344CB8AC3E}">
        <p14:creationId xmlns:p14="http://schemas.microsoft.com/office/powerpoint/2010/main" val="15978951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07831" y="181321"/>
            <a:ext cx="4151991" cy="4414030"/>
          </a:xfrm>
        </p:spPr>
        <p:txBody>
          <a:bodyPr>
            <a:normAutofit/>
          </a:bodyPr>
          <a:lstStyle/>
          <a:p>
            <a:pPr marL="0" lvl="0" indent="0">
              <a:buNone/>
            </a:pPr>
            <a:r>
              <a:rPr sz="1200" dirty="0" err="1">
                <a:latin typeface="Courier"/>
              </a:rPr>
              <a:t>Speasy.jl</a:t>
            </a:r>
            <a:r>
              <a:rPr sz="1200" dirty="0"/>
              <a:t>: get data from main Space Physics </a:t>
            </a:r>
            <a:r>
              <a:rPr sz="1200" dirty="0" err="1"/>
              <a:t>WebServices</a:t>
            </a:r>
            <a:r>
              <a:rPr sz="1200" dirty="0"/>
              <a:t>. </a:t>
            </a:r>
            <a:endParaRPr lang="en-US" sz="1200" dirty="0"/>
          </a:p>
          <a:p>
            <a:pPr marL="0" lvl="0" indent="0">
              <a:buNone/>
            </a:pPr>
            <a:endParaRPr lang="en-US" sz="1200" dirty="0">
              <a:latin typeface="Courier"/>
            </a:endParaRPr>
          </a:p>
          <a:p>
            <a:pPr marL="0" lvl="0" indent="0">
              <a:buNone/>
            </a:pPr>
            <a:r>
              <a:rPr sz="1200" dirty="0" err="1">
                <a:latin typeface="Courier"/>
              </a:rPr>
              <a:t>PySPEDAS.jl</a:t>
            </a:r>
            <a:r>
              <a:rPr sz="1200" dirty="0"/>
              <a:t>: A Julia wrapper around </a:t>
            </a:r>
            <a:r>
              <a:rPr sz="1200" dirty="0" err="1"/>
              <a:t>PySPEDAS</a:t>
            </a:r>
            <a:r>
              <a:rPr sz="1200" dirty="0"/>
              <a:t>.</a:t>
            </a:r>
            <a:endParaRPr lang="en-US" sz="1200" dirty="0"/>
          </a:p>
          <a:p>
            <a:pPr marL="0" lvl="0" indent="0">
              <a:buNone/>
            </a:pPr>
            <a:endParaRPr lang="en-US" sz="1200" dirty="0">
              <a:latin typeface="Courier"/>
            </a:endParaRPr>
          </a:p>
          <a:p>
            <a:pPr marL="0" lvl="0" indent="0">
              <a:buNone/>
            </a:pPr>
            <a:r>
              <a:rPr sz="1200" dirty="0" err="1">
                <a:latin typeface="Courier"/>
              </a:rPr>
              <a:t>HAPIClient.jl</a:t>
            </a:r>
            <a:r>
              <a:rPr sz="1200" dirty="0"/>
              <a:t>: A Julia client for the </a:t>
            </a:r>
            <a:r>
              <a:rPr sz="1200" dirty="0" err="1"/>
              <a:t>Heliophysics</a:t>
            </a:r>
            <a:r>
              <a:rPr sz="1200" dirty="0"/>
              <a:t> Application Programmer’s Interface (HAPI).</a:t>
            </a:r>
            <a:endParaRPr lang="en-US" sz="1200" dirty="0"/>
          </a:p>
        </p:txBody>
      </p:sp>
      <p:pic>
        <p:nvPicPr>
          <p:cNvPr id="5" name="Picture 1" descr="figures/speasy.jl.png"/>
          <p:cNvPicPr>
            <a:picLocks noGrp="1" noChangeAspect="1"/>
          </p:cNvPicPr>
          <p:nvPr/>
        </p:nvPicPr>
        <p:blipFill>
          <a:blip r:embed="rId2"/>
          <a:stretch>
            <a:fillRect/>
          </a:stretch>
        </p:blipFill>
        <p:spPr bwMode="auto">
          <a:xfrm>
            <a:off x="4181439" y="70047"/>
            <a:ext cx="4909805" cy="4414030"/>
          </a:xfrm>
          <a:prstGeom prst="rect">
            <a:avLst/>
          </a:prstGeom>
          <a:noFill/>
          <a:ln w="9525">
            <a:noFill/>
            <a:headEnd/>
            <a:tailEnd/>
          </a:ln>
        </p:spPr>
      </p:pic>
      <p:sp>
        <p:nvSpPr>
          <p:cNvPr id="6" name="TextBox 3"/>
          <p:cNvSpPr txBox="1"/>
          <p:nvPr/>
        </p:nvSpPr>
        <p:spPr>
          <a:xfrm>
            <a:off x="4132384" y="4569052"/>
            <a:ext cx="5105400" cy="508000"/>
          </a:xfrm>
          <a:prstGeom prst="rect">
            <a:avLst/>
          </a:prstGeom>
          <a:noFill/>
        </p:spPr>
        <p:txBody>
          <a:bodyPr/>
          <a:lstStyle/>
          <a:p>
            <a:pPr marL="0" lvl="0" indent="0" algn="ctr">
              <a:buNone/>
            </a:pPr>
            <a:r>
              <a:rPr dirty="0"/>
              <a:t>Get data using </a:t>
            </a:r>
            <a:r>
              <a:rPr dirty="0" err="1">
                <a:latin typeface="Courier"/>
              </a:rPr>
              <a:t>Speasy.jl</a:t>
            </a:r>
            <a:endParaRPr dirty="0">
              <a:latin typeface="Courier"/>
            </a:endParaRPr>
          </a:p>
        </p:txBody>
      </p:sp>
      <p:sp>
        <p:nvSpPr>
          <p:cNvPr id="8" name="TextBox 7">
            <a:extLst>
              <a:ext uri="{FF2B5EF4-FFF2-40B4-BE49-F238E27FC236}">
                <a16:creationId xmlns:a16="http://schemas.microsoft.com/office/drawing/2014/main" id="{09A73E33-1ABD-BB01-3DE0-E3CC6E5D37BC}"/>
              </a:ext>
            </a:extLst>
          </p:cNvPr>
          <p:cNvSpPr txBox="1"/>
          <p:nvPr/>
        </p:nvSpPr>
        <p:spPr>
          <a:xfrm>
            <a:off x="107831" y="1652953"/>
            <a:ext cx="4979984" cy="2400657"/>
          </a:xfrm>
          <a:prstGeom prst="rect">
            <a:avLst/>
          </a:prstGeom>
          <a:noFill/>
        </p:spPr>
        <p:txBody>
          <a:bodyPr wrap="square">
            <a:spAutoFit/>
          </a:bodyPr>
          <a:lstStyle/>
          <a:p>
            <a:pPr lvl="0" indent="0">
              <a:buNone/>
            </a:pPr>
            <a:r>
              <a:rPr lang="en-US" sz="1000" dirty="0">
                <a:solidFill>
                  <a:srgbClr val="00769E"/>
                </a:solidFill>
                <a:latin typeface="Courier"/>
              </a:rPr>
              <a:t>using</a:t>
            </a:r>
            <a:r>
              <a:rPr lang="en-US" sz="1000" dirty="0">
                <a:solidFill>
                  <a:srgbClr val="003B4F"/>
                </a:solidFill>
                <a:latin typeface="Courier"/>
              </a:rPr>
              <a:t> SPEDAS, </a:t>
            </a:r>
            <a:r>
              <a:rPr lang="en-US" sz="1000" dirty="0" err="1">
                <a:solidFill>
                  <a:srgbClr val="003B4F"/>
                </a:solidFill>
                <a:latin typeface="Courier"/>
              </a:rPr>
              <a:t>Speasy</a:t>
            </a:r>
            <a:endParaRPr lang="en-US" sz="1000" dirty="0"/>
          </a:p>
          <a:p>
            <a:pPr lvl="0" indent="0">
              <a:buNone/>
            </a:pPr>
            <a:br>
              <a:rPr lang="en-US" sz="1000" dirty="0"/>
            </a:br>
            <a:br>
              <a:rPr lang="en-US" sz="1000" dirty="0"/>
            </a:br>
            <a:r>
              <a:rPr lang="en-US" sz="1000" dirty="0">
                <a:solidFill>
                  <a:srgbClr val="003B4F"/>
                </a:solidFill>
                <a:latin typeface="Courier"/>
              </a:rPr>
              <a:t>n </a:t>
            </a:r>
            <a:r>
              <a:rPr lang="en-US" sz="1000" dirty="0">
                <a:solidFill>
                  <a:srgbClr val="5E5E5E"/>
                </a:solidFill>
                <a:latin typeface="Courier"/>
              </a:rPr>
              <a:t>=</a:t>
            </a:r>
            <a:r>
              <a:rPr lang="en-US" sz="1000" dirty="0">
                <a:solidFill>
                  <a:srgbClr val="003B4F"/>
                </a:solidFill>
                <a:latin typeface="Courier"/>
              </a:rPr>
              <a:t> </a:t>
            </a:r>
            <a:r>
              <a:rPr lang="en-US" sz="1000" dirty="0" err="1">
                <a:solidFill>
                  <a:srgbClr val="4758AB"/>
                </a:solidFill>
                <a:latin typeface="Courier"/>
              </a:rPr>
              <a:t>DataSet</a:t>
            </a:r>
            <a:r>
              <a:rPr lang="en-US" sz="1000" dirty="0">
                <a:solidFill>
                  <a:srgbClr val="003B4F"/>
                </a:solidFill>
                <a:latin typeface="Courier"/>
              </a:rPr>
              <a:t>(</a:t>
            </a:r>
            <a:r>
              <a:rPr lang="en-US" sz="1000" dirty="0">
                <a:solidFill>
                  <a:srgbClr val="20794D"/>
                </a:solidFill>
                <a:latin typeface="Courier"/>
              </a:rPr>
              <a:t>"Density"</a:t>
            </a:r>
            <a:r>
              <a:rPr lang="en-US" sz="1000" dirty="0">
                <a:solidFill>
                  <a:srgbClr val="003B4F"/>
                </a:solidFill>
                <a:latin typeface="Courier"/>
              </a:rPr>
              <a:t>,</a:t>
            </a:r>
            <a:br>
              <a:rPr lang="en-US" sz="1000" dirty="0"/>
            </a:br>
            <a:r>
              <a:rPr lang="en-US" sz="1000" dirty="0">
                <a:solidFill>
                  <a:srgbClr val="003B4F"/>
                </a:solidFill>
                <a:latin typeface="Courier"/>
              </a:rPr>
              <a:t>    [</a:t>
            </a:r>
            <a:br>
              <a:rPr lang="en-US" sz="1000" dirty="0"/>
            </a:br>
            <a:r>
              <a:rPr lang="en-US" sz="1000" dirty="0">
                <a:solidFill>
                  <a:srgbClr val="003B4F"/>
                </a:solidFill>
                <a:latin typeface="Courier"/>
              </a:rPr>
              <a:t>        </a:t>
            </a:r>
            <a:r>
              <a:rPr lang="en-US" sz="1000" dirty="0" err="1">
                <a:solidFill>
                  <a:srgbClr val="4758AB"/>
                </a:solidFill>
                <a:latin typeface="Courier"/>
              </a:rPr>
              <a:t>SpeasyProduct</a:t>
            </a:r>
            <a:r>
              <a:rPr lang="en-US" sz="1000" dirty="0">
                <a:solidFill>
                  <a:srgbClr val="003B4F"/>
                </a:solidFill>
                <a:latin typeface="Courier"/>
              </a:rPr>
              <a:t>(</a:t>
            </a:r>
            <a:r>
              <a:rPr lang="en-US" sz="1000" dirty="0">
                <a:solidFill>
                  <a:srgbClr val="20794D"/>
                </a:solidFill>
                <a:latin typeface="Courier"/>
              </a:rPr>
              <a:t>"PSP_SWP_SPI_SF00_L3_MOM/DENS"</a:t>
            </a:r>
            <a:r>
              <a:rPr lang="en-US" sz="1000" dirty="0">
                <a:solidFill>
                  <a:srgbClr val="003B4F"/>
                </a:solidFill>
                <a:latin typeface="Courier"/>
              </a:rPr>
              <a:t>),</a:t>
            </a:r>
            <a:br>
              <a:rPr lang="en-US" sz="1000" dirty="0"/>
            </a:br>
            <a:r>
              <a:rPr lang="en-US" sz="1000" dirty="0">
                <a:solidFill>
                  <a:srgbClr val="003B4F"/>
                </a:solidFill>
                <a:latin typeface="Courier"/>
              </a:rPr>
              <a:t>        Base.</a:t>
            </a:r>
            <a:r>
              <a:rPr lang="en-US" sz="1000" dirty="0">
                <a:solidFill>
                  <a:srgbClr val="4758AB"/>
                </a:solidFill>
                <a:latin typeface="Courier"/>
              </a:rPr>
              <a:t>Fix2</a:t>
            </a:r>
            <a:r>
              <a:rPr lang="en-US" sz="1000" dirty="0">
                <a:solidFill>
                  <a:srgbClr val="003B4F"/>
                </a:solidFill>
                <a:latin typeface="Courier"/>
              </a:rPr>
              <a:t>(</a:t>
            </a:r>
            <a:r>
              <a:rPr lang="en-US" sz="1000" dirty="0">
                <a:solidFill>
                  <a:srgbClr val="5E5E5E"/>
                </a:solidFill>
                <a:latin typeface="Courier"/>
              </a:rPr>
              <a:t>*</a:t>
            </a:r>
            <a:r>
              <a:rPr lang="en-US" sz="1000" dirty="0">
                <a:solidFill>
                  <a:srgbClr val="003B4F"/>
                </a:solidFill>
                <a:latin typeface="Courier"/>
              </a:rPr>
              <a:t>, </a:t>
            </a:r>
            <a:r>
              <a:rPr lang="en-US" sz="1000" dirty="0" err="1">
                <a:solidFill>
                  <a:srgbClr val="003B4F"/>
                </a:solidFill>
                <a:latin typeface="Courier"/>
              </a:rPr>
              <a:t>u</a:t>
            </a:r>
            <a:r>
              <a:rPr lang="en-US" sz="1000" dirty="0" err="1">
                <a:solidFill>
                  <a:srgbClr val="20794D"/>
                </a:solidFill>
                <a:latin typeface="Courier"/>
              </a:rPr>
              <a:t>"cm</a:t>
            </a:r>
            <a:r>
              <a:rPr lang="en-US" sz="1000" dirty="0">
                <a:solidFill>
                  <a:srgbClr val="20794D"/>
                </a:solidFill>
                <a:latin typeface="Courier"/>
              </a:rPr>
              <a:t>^-3"</a:t>
            </a:r>
            <a:r>
              <a:rPr lang="en-US" sz="1000" dirty="0">
                <a:solidFill>
                  <a:srgbClr val="003B4F"/>
                </a:solidFill>
                <a:latin typeface="Courier"/>
              </a:rPr>
              <a:t>) </a:t>
            </a:r>
            <a:r>
              <a:rPr lang="en-US" sz="1000" dirty="0">
                <a:solidFill>
                  <a:srgbClr val="5E5E5E"/>
                </a:solidFill>
                <a:latin typeface="Courier"/>
              </a:rPr>
              <a:t>∘</a:t>
            </a:r>
            <a:r>
              <a:rPr lang="en-US" sz="1000" dirty="0">
                <a:solidFill>
                  <a:srgbClr val="003B4F"/>
                </a:solidFill>
                <a:latin typeface="Courier"/>
              </a:rPr>
              <a:t> </a:t>
            </a:r>
            <a:r>
              <a:rPr lang="en-US" sz="1000" dirty="0" err="1">
                <a:solidFill>
                  <a:srgbClr val="4758AB"/>
                </a:solidFill>
                <a:latin typeface="Courier"/>
              </a:rPr>
              <a:t>SpeasyProduct</a:t>
            </a:r>
            <a:r>
              <a:rPr lang="en-US" sz="1000" dirty="0">
                <a:solidFill>
                  <a:srgbClr val="003B4F"/>
                </a:solidFill>
                <a:latin typeface="Courier"/>
              </a:rPr>
              <a:t>(</a:t>
            </a:r>
            <a:r>
              <a:rPr lang="en-US" sz="1000" dirty="0">
                <a:solidFill>
                  <a:srgbClr val="20794D"/>
                </a:solidFill>
                <a:latin typeface="Courier"/>
              </a:rPr>
              <a:t>"PSP_SWP_SPC_L3I/</a:t>
            </a:r>
            <a:r>
              <a:rPr lang="en-US" sz="1000" dirty="0" err="1">
                <a:solidFill>
                  <a:srgbClr val="20794D"/>
                </a:solidFill>
                <a:latin typeface="Courier"/>
              </a:rPr>
              <a:t>np_moment</a:t>
            </a:r>
            <a:r>
              <a:rPr lang="en-US" sz="1000" dirty="0">
                <a:solidFill>
                  <a:srgbClr val="20794D"/>
                </a:solidFill>
                <a:latin typeface="Courier"/>
              </a:rPr>
              <a:t>"),</a:t>
            </a:r>
            <a:br>
              <a:rPr lang="en-US" sz="1000" dirty="0"/>
            </a:br>
            <a:r>
              <a:rPr lang="en-US" sz="1000" dirty="0">
                <a:solidFill>
                  <a:srgbClr val="003B4F"/>
                </a:solidFill>
                <a:latin typeface="Courier"/>
              </a:rPr>
              <a:t>        </a:t>
            </a:r>
            <a:r>
              <a:rPr lang="en-US" sz="1000" dirty="0" err="1">
                <a:solidFill>
                  <a:srgbClr val="4758AB"/>
                </a:solidFill>
                <a:latin typeface="Courier"/>
              </a:rPr>
              <a:t>SpeasyProduct</a:t>
            </a:r>
            <a:r>
              <a:rPr lang="en-US" sz="1000" dirty="0">
                <a:solidFill>
                  <a:srgbClr val="003B4F"/>
                </a:solidFill>
                <a:latin typeface="Courier"/>
              </a:rPr>
              <a:t>(</a:t>
            </a:r>
            <a:r>
              <a:rPr lang="en-US" sz="1000" dirty="0">
                <a:solidFill>
                  <a:srgbClr val="20794D"/>
                </a:solidFill>
                <a:latin typeface="Courier"/>
              </a:rPr>
              <a:t>"PSP_FLD_L3_RFS_LFR_QTN/</a:t>
            </a:r>
            <a:r>
              <a:rPr lang="en-US" sz="1000" dirty="0" err="1">
                <a:solidFill>
                  <a:srgbClr val="20794D"/>
                </a:solidFill>
                <a:latin typeface="Courier"/>
              </a:rPr>
              <a:t>N_elec</a:t>
            </a:r>
            <a:r>
              <a:rPr lang="en-US" sz="1000" dirty="0">
                <a:solidFill>
                  <a:srgbClr val="20794D"/>
                </a:solidFill>
                <a:latin typeface="Courier"/>
              </a:rPr>
              <a:t>"</a:t>
            </a:r>
            <a:r>
              <a:rPr lang="en-US" sz="1000" dirty="0">
                <a:solidFill>
                  <a:srgbClr val="003B4F"/>
                </a:solidFill>
                <a:latin typeface="Courier"/>
              </a:rPr>
              <a:t>),</a:t>
            </a:r>
            <a:br>
              <a:rPr lang="en-US" sz="1000" dirty="0"/>
            </a:br>
            <a:r>
              <a:rPr lang="en-US" sz="1000" dirty="0">
                <a:solidFill>
                  <a:srgbClr val="003B4F"/>
                </a:solidFill>
                <a:latin typeface="Courier"/>
              </a:rPr>
              <a:t>        </a:t>
            </a:r>
            <a:r>
              <a:rPr lang="en-US" sz="1000" dirty="0" err="1">
                <a:solidFill>
                  <a:srgbClr val="4758AB"/>
                </a:solidFill>
                <a:latin typeface="Courier"/>
              </a:rPr>
              <a:t>SpeasyProduct</a:t>
            </a:r>
            <a:r>
              <a:rPr lang="en-US" sz="1000" dirty="0">
                <a:solidFill>
                  <a:srgbClr val="003B4F"/>
                </a:solidFill>
                <a:latin typeface="Courier"/>
              </a:rPr>
              <a:t>(</a:t>
            </a:r>
            <a:r>
              <a:rPr lang="en-US" sz="1000" dirty="0">
                <a:solidFill>
                  <a:srgbClr val="20794D"/>
                </a:solidFill>
                <a:latin typeface="Courier"/>
              </a:rPr>
              <a:t>"PSP_FLD_L3_SQTN_RFS_V1V2/</a:t>
            </a:r>
            <a:r>
              <a:rPr lang="en-US" sz="1000" dirty="0" err="1">
                <a:solidFill>
                  <a:srgbClr val="20794D"/>
                </a:solidFill>
                <a:latin typeface="Courier"/>
              </a:rPr>
              <a:t>electron_density</a:t>
            </a:r>
            <a:r>
              <a:rPr lang="en-US" sz="1000" dirty="0">
                <a:solidFill>
                  <a:srgbClr val="20794D"/>
                </a:solidFill>
                <a:latin typeface="Courier"/>
              </a:rPr>
              <a:t>"</a:t>
            </a:r>
            <a:r>
              <a:rPr lang="en-US" sz="1000" dirty="0">
                <a:solidFill>
                  <a:srgbClr val="003B4F"/>
                </a:solidFill>
                <a:latin typeface="Courier"/>
              </a:rPr>
              <a:t>)</a:t>
            </a:r>
            <a:br>
              <a:rPr lang="en-US" sz="1000" dirty="0"/>
            </a:br>
            <a:r>
              <a:rPr lang="en-US" sz="1000" dirty="0">
                <a:solidFill>
                  <a:srgbClr val="003B4F"/>
                </a:solidFill>
                <a:latin typeface="Courier"/>
              </a:rPr>
              <a:t>    ]</a:t>
            </a:r>
            <a:br>
              <a:rPr lang="en-US" sz="1000" dirty="0"/>
            </a:br>
            <a:r>
              <a:rPr lang="en-US" sz="1000" dirty="0">
                <a:solidFill>
                  <a:srgbClr val="003B4F"/>
                </a:solidFill>
                <a:latin typeface="Courier"/>
              </a:rPr>
              <a:t>)</a:t>
            </a:r>
            <a:br>
              <a:rPr lang="en-US" sz="1000" dirty="0"/>
            </a:br>
            <a:br>
              <a:rPr lang="en-US" sz="1000" dirty="0"/>
            </a:br>
            <a:r>
              <a:rPr lang="en-US" sz="1000" dirty="0" err="1">
                <a:solidFill>
                  <a:srgbClr val="4758AB"/>
                </a:solidFill>
                <a:latin typeface="Courier"/>
              </a:rPr>
              <a:t>tplot</a:t>
            </a:r>
            <a:r>
              <a:rPr lang="en-US" sz="1000" dirty="0">
                <a:solidFill>
                  <a:srgbClr val="003B4F"/>
                </a:solidFill>
                <a:latin typeface="Courier"/>
              </a:rPr>
              <a:t>(n, </a:t>
            </a:r>
            <a:r>
              <a:rPr lang="en-US" sz="1000" dirty="0">
                <a:solidFill>
                  <a:srgbClr val="20794D"/>
                </a:solidFill>
                <a:latin typeface="Courier"/>
              </a:rPr>
              <a:t>"2021-08-09T06"</a:t>
            </a:r>
            <a:r>
              <a:rPr lang="en-US" sz="1000" dirty="0">
                <a:solidFill>
                  <a:srgbClr val="003B4F"/>
                </a:solidFill>
                <a:latin typeface="Courier"/>
              </a:rPr>
              <a:t>, </a:t>
            </a:r>
            <a:r>
              <a:rPr lang="en-US" sz="1000" dirty="0">
                <a:solidFill>
                  <a:srgbClr val="20794D"/>
                </a:solidFill>
                <a:latin typeface="Courier"/>
              </a:rPr>
              <a:t>"2021-08-10T18"</a:t>
            </a:r>
            <a:r>
              <a:rPr lang="en-US" sz="1000" dirty="0">
                <a:solidFill>
                  <a:srgbClr val="003B4F"/>
                </a:solidFill>
                <a:latin typeface="Courier"/>
              </a:rPr>
              <a:t>)</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3452" y="213038"/>
            <a:ext cx="4875452" cy="883071"/>
          </a:xfrm>
        </p:spPr>
        <p:txBody>
          <a:bodyPr>
            <a:noAutofit/>
          </a:bodyPr>
          <a:lstStyle/>
          <a:p>
            <a:pPr marL="0" lvl="0" indent="0">
              <a:buNone/>
            </a:pPr>
            <a:r>
              <a:rPr sz="2400" dirty="0" err="1">
                <a:latin typeface="Courier"/>
              </a:rPr>
              <a:t>SPEDAS.jl</a:t>
            </a:r>
            <a:r>
              <a:rPr sz="2400" dirty="0"/>
              <a:t> : Julia-based Space Physics Environment Data Analysis Software framework.</a:t>
            </a:r>
          </a:p>
        </p:txBody>
      </p:sp>
      <p:pic>
        <p:nvPicPr>
          <p:cNvPr id="3" name="Picture 1" descr="figures/spedas_field_line.png"/>
          <p:cNvPicPr>
            <a:picLocks noGrp="1" noChangeAspect="1"/>
          </p:cNvPicPr>
          <p:nvPr/>
        </p:nvPicPr>
        <p:blipFill>
          <a:blip r:embed="rId2"/>
          <a:stretch>
            <a:fillRect/>
          </a:stretch>
        </p:blipFill>
        <p:spPr bwMode="auto">
          <a:xfrm>
            <a:off x="4280193" y="1130300"/>
            <a:ext cx="4766115" cy="3570654"/>
          </a:xfrm>
          <a:prstGeom prst="rect">
            <a:avLst/>
          </a:prstGeom>
          <a:noFill/>
          <a:ln w="9525">
            <a:noFill/>
            <a:headEnd/>
            <a:tailEnd/>
          </a:ln>
        </p:spPr>
      </p:pic>
      <p:sp>
        <p:nvSpPr>
          <p:cNvPr id="4" name="TextBox 3"/>
          <p:cNvSpPr txBox="1"/>
          <p:nvPr/>
        </p:nvSpPr>
        <p:spPr>
          <a:xfrm>
            <a:off x="2548792" y="4635500"/>
            <a:ext cx="8229600" cy="508000"/>
          </a:xfrm>
          <a:prstGeom prst="rect">
            <a:avLst/>
          </a:prstGeom>
          <a:noFill/>
        </p:spPr>
        <p:txBody>
          <a:bodyPr/>
          <a:lstStyle/>
          <a:p>
            <a:pPr marL="0" lvl="0" indent="0" algn="ctr">
              <a:buNone/>
            </a:pPr>
            <a:r>
              <a:rPr dirty="0"/>
              <a:t>Azimuthal field line visualization</a:t>
            </a:r>
          </a:p>
        </p:txBody>
      </p:sp>
      <p:pic>
        <p:nvPicPr>
          <p:cNvPr id="5" name="Picture 1" descr="figures/spedas.jl.png"/>
          <p:cNvPicPr>
            <a:picLocks noGrp="1" noChangeAspect="1"/>
          </p:cNvPicPr>
          <p:nvPr/>
        </p:nvPicPr>
        <p:blipFill>
          <a:blip r:embed="rId3"/>
          <a:stretch>
            <a:fillRect/>
          </a:stretch>
        </p:blipFill>
        <p:spPr bwMode="auto">
          <a:xfrm>
            <a:off x="275491" y="1228969"/>
            <a:ext cx="3880340" cy="3880340"/>
          </a:xfrm>
          <a:prstGeom prst="rect">
            <a:avLst/>
          </a:prstGeom>
          <a:noFill/>
          <a:ln w="9525">
            <a:noFill/>
            <a:headEnd/>
            <a:tailEnd/>
          </a:ln>
        </p:spPr>
      </p:pic>
      <p:pic>
        <p:nvPicPr>
          <p:cNvPr id="6" name="Picture 5">
            <a:extLst>
              <a:ext uri="{FF2B5EF4-FFF2-40B4-BE49-F238E27FC236}">
                <a16:creationId xmlns:a16="http://schemas.microsoft.com/office/drawing/2014/main" id="{932D63CB-8E7B-EEC4-F480-3C5F66C7EC09}"/>
              </a:ext>
            </a:extLst>
          </p:cNvPr>
          <p:cNvPicPr>
            <a:picLocks noChangeAspect="1"/>
          </p:cNvPicPr>
          <p:nvPr/>
        </p:nvPicPr>
        <p:blipFill>
          <a:blip r:embed="rId4"/>
          <a:stretch>
            <a:fillRect/>
          </a:stretch>
        </p:blipFill>
        <p:spPr>
          <a:xfrm>
            <a:off x="4409665" y="0"/>
            <a:ext cx="4695073"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marL="0" lvl="0" indent="0">
              <a:buNone/>
            </a:pPr>
            <a:r>
              <a:t>Part 3: Proposed Research</a:t>
            </a:r>
          </a:p>
        </p:txBody>
      </p:sp>
      <p:sp>
        <p:nvSpPr>
          <p:cNvPr id="3" name="Content Placeholder 2">
            <a:extLst>
              <a:ext uri="{FF2B5EF4-FFF2-40B4-BE49-F238E27FC236}">
                <a16:creationId xmlns:a16="http://schemas.microsoft.com/office/drawing/2014/main" id="{078EE161-96C6-9359-76F2-A617F2EE8652}"/>
              </a:ext>
            </a:extLst>
          </p:cNvPr>
          <p:cNvSpPr txBox="1">
            <a:spLocks/>
          </p:cNvSpPr>
          <p:nvPr/>
        </p:nvSpPr>
        <p:spPr>
          <a:xfrm>
            <a:off x="117835" y="235669"/>
            <a:ext cx="4454165" cy="2021105"/>
          </a:xfrm>
          <a:prstGeom prst="rect">
            <a:avLst/>
          </a:prstGeom>
        </p:spPr>
        <p:txBody>
          <a:bodyPr vert="horz" lIns="91440" tIns="45720" rIns="91440" bIns="45720" rtlCol="0" anchor="b">
            <a:normAutofit/>
          </a:bodyPr>
          <a:lstStyle>
            <a:lvl1pPr marL="0" indent="0" algn="l" defTabSz="342900" rtl="0" eaLnBrk="1" latinLnBrk="0" hangingPunct="1">
              <a:spcBef>
                <a:spcPct val="20000"/>
              </a:spcBef>
              <a:buFont typeface="Arial"/>
              <a:buNone/>
              <a:defRPr sz="1500" kern="1200">
                <a:solidFill>
                  <a:schemeClr val="tx1">
                    <a:tint val="75000"/>
                  </a:schemeClr>
                </a:solidFill>
                <a:latin typeface="+mn-lt"/>
                <a:ea typeface="+mn-ea"/>
                <a:cs typeface="+mn-cs"/>
              </a:defRPr>
            </a:lvl1pPr>
            <a:lvl2pPr marL="342900" indent="0" algn="l" defTabSz="342900" rtl="0" eaLnBrk="1" latinLnBrk="0" hangingPunct="1">
              <a:spcBef>
                <a:spcPct val="20000"/>
              </a:spcBef>
              <a:buFont typeface="Arial"/>
              <a:buNone/>
              <a:defRPr sz="1350" kern="1200">
                <a:solidFill>
                  <a:schemeClr val="tx1">
                    <a:tint val="75000"/>
                  </a:schemeClr>
                </a:solidFill>
                <a:latin typeface="+mn-lt"/>
                <a:ea typeface="+mn-ea"/>
                <a:cs typeface="+mn-cs"/>
              </a:defRPr>
            </a:lvl2pPr>
            <a:lvl3pPr marL="685800" indent="0" algn="l" defTabSz="342900" rtl="0" eaLnBrk="1" latinLnBrk="0" hangingPunct="1">
              <a:spcBef>
                <a:spcPct val="20000"/>
              </a:spcBef>
              <a:buFont typeface="Arial"/>
              <a:buNone/>
              <a:defRPr sz="1200" kern="1200">
                <a:solidFill>
                  <a:schemeClr val="tx1">
                    <a:tint val="75000"/>
                  </a:schemeClr>
                </a:solidFill>
                <a:latin typeface="+mn-lt"/>
                <a:ea typeface="+mn-ea"/>
                <a:cs typeface="+mn-cs"/>
              </a:defRPr>
            </a:lvl3pPr>
            <a:lvl4pPr marL="10287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4pPr>
            <a:lvl5pPr marL="13716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5pPr>
            <a:lvl6pPr marL="17145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6pPr>
            <a:lvl7pPr marL="20574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7pPr>
            <a:lvl8pPr marL="24003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8pPr>
            <a:lvl9pPr marL="2743200" indent="0" algn="l" defTabSz="342900" rtl="0" eaLnBrk="1" latinLnBrk="0" hangingPunct="1">
              <a:spcBef>
                <a:spcPct val="20000"/>
              </a:spcBef>
              <a:buFont typeface="Arial"/>
              <a:buNone/>
              <a:defRPr sz="1050" kern="1200">
                <a:solidFill>
                  <a:schemeClr val="tx1">
                    <a:tint val="75000"/>
                  </a:schemeClr>
                </a:solidFill>
                <a:latin typeface="+mn-lt"/>
                <a:ea typeface="+mn-ea"/>
                <a:cs typeface="+mn-cs"/>
              </a:defRPr>
            </a:lvl9pPr>
          </a:lstStyle>
          <a:p>
            <a:r>
              <a:rPr lang="en-US" dirty="0">
                <a:solidFill>
                  <a:schemeClr val="tx1"/>
                </a:solidFill>
                <a:hlinkClick r:id="rId2" action="ppaction://hlinksldjump">
                  <a:extLst>
                    <a:ext uri="{A12FA001-AC4F-418D-AE19-62706E023703}">
                      <ahyp:hlinkClr xmlns:ahyp="http://schemas.microsoft.com/office/drawing/2018/hyperlinkcolor" val="tx"/>
                    </a:ext>
                  </a:extLst>
                </a:hlinkClick>
              </a:rPr>
              <a:t>Part 0: Research Context and Background</a:t>
            </a:r>
          </a:p>
          <a:p>
            <a:r>
              <a:rPr lang="en-US" dirty="0">
                <a:solidFill>
                  <a:schemeClr val="tx1"/>
                </a:solidFill>
                <a:hlinkClick r:id="rId3" action="ppaction://hlinksldjump">
                  <a:extLst>
                    <a:ext uri="{A12FA001-AC4F-418D-AE19-62706E023703}">
                      <ahyp:hlinkClr xmlns:ahyp="http://schemas.microsoft.com/office/drawing/2018/hyperlinkcolor" val="tx"/>
                    </a:ext>
                  </a:extLst>
                </a:hlinkClick>
              </a:rPr>
              <a:t>Part 1: Observational Analysis of Current Sheets</a:t>
            </a:r>
          </a:p>
          <a:p>
            <a:r>
              <a:rPr lang="en-US" dirty="0">
                <a:solidFill>
                  <a:schemeClr val="tx1"/>
                </a:solidFill>
                <a:hlinkClick r:id="rId4" action="ppaction://hlinksldjump">
                  <a:extLst>
                    <a:ext uri="{A12FA001-AC4F-418D-AE19-62706E023703}">
                      <ahyp:hlinkClr xmlns:ahyp="http://schemas.microsoft.com/office/drawing/2018/hyperlinkcolor" val="tx"/>
                    </a:ext>
                  </a:extLst>
                </a:hlinkClick>
              </a:rPr>
              <a:t>Part 2: Quantitative Modeling of Particle Scattering</a:t>
            </a:r>
          </a:p>
          <a:p>
            <a:r>
              <a:rPr lang="en-US" dirty="0">
                <a:solidFill>
                  <a:schemeClr val="tx1"/>
                </a:solidFill>
                <a:hlinkClick r:id="rId5" action="ppaction://hlinksldjump">
                  <a:extLst>
                    <a:ext uri="{A12FA001-AC4F-418D-AE19-62706E023703}">
                      <ahyp:hlinkClr xmlns:ahyp="http://schemas.microsoft.com/office/drawing/2018/hyperlinkcolor" val="tx"/>
                    </a:ext>
                  </a:extLst>
                </a:hlinkClick>
              </a:rPr>
              <a:t>Part 1.5: Multifluid Model for Current Sheet Alfvénicity</a:t>
            </a:r>
          </a:p>
          <a:p>
            <a:r>
              <a:rPr lang="en-US" dirty="0">
                <a:solidFill>
                  <a:schemeClr val="tx1"/>
                </a:solidFill>
                <a:hlinkClick r:id="rId6" action="ppaction://hlinksldjump">
                  <a:extLst>
                    <a:ext uri="{A12FA001-AC4F-418D-AE19-62706E023703}">
                      <ahyp:hlinkClr xmlns:ahyp="http://schemas.microsoft.com/office/drawing/2018/hyperlinkcolor" val="tx"/>
                    </a:ext>
                  </a:extLst>
                </a:hlinkClick>
              </a:rPr>
              <a:t>Part 0.5: Software Development</a:t>
            </a:r>
          </a:p>
          <a:p>
            <a:r>
              <a:rPr lang="en-US" dirty="0">
                <a:solidFill>
                  <a:schemeClr val="tx1"/>
                </a:solidFill>
                <a:hlinkClick r:id="rId7" action="ppaction://hlinksldjump">
                  <a:extLst>
                    <a:ext uri="{A12FA001-AC4F-418D-AE19-62706E023703}">
                      <ahyp:hlinkClr xmlns:ahyp="http://schemas.microsoft.com/office/drawing/2018/hyperlinkcolor" val="tx"/>
                    </a:ext>
                  </a:extLst>
                </a:hlinkClick>
              </a:rPr>
              <a:t>Part 3: Proposed Research</a:t>
            </a:r>
          </a:p>
          <a:p>
            <a:r>
              <a:rPr lang="en-US" dirty="0">
                <a:solidFill>
                  <a:schemeClr val="tx1"/>
                </a:solidFill>
                <a:hlinkClick r:id="rId8" action="ppaction://hlinksldjump">
                  <a:extLst>
                    <a:ext uri="{A12FA001-AC4F-418D-AE19-62706E023703}">
                      <ahyp:hlinkClr xmlns:ahyp="http://schemas.microsoft.com/office/drawing/2018/hyperlinkcolor" val="tx"/>
                    </a:ext>
                  </a:extLst>
                </a:hlinkClick>
              </a:rPr>
              <a:t>Conclusion</a:t>
            </a:r>
          </a:p>
        </p:txBody>
      </p:sp>
      <p:sp>
        <p:nvSpPr>
          <p:cNvPr id="5" name="TextBox 4">
            <a:extLst>
              <a:ext uri="{FF2B5EF4-FFF2-40B4-BE49-F238E27FC236}">
                <a16:creationId xmlns:a16="http://schemas.microsoft.com/office/drawing/2014/main" id="{5200A22B-DC23-59F1-63FE-CC9895FC5612}"/>
              </a:ext>
            </a:extLst>
          </p:cNvPr>
          <p:cNvSpPr txBox="1"/>
          <p:nvPr/>
        </p:nvSpPr>
        <p:spPr>
          <a:xfrm>
            <a:off x="4572000" y="1686398"/>
            <a:ext cx="4572000" cy="1200329"/>
          </a:xfrm>
          <a:prstGeom prst="rect">
            <a:avLst/>
          </a:prstGeom>
          <a:noFill/>
        </p:spPr>
        <p:txBody>
          <a:bodyPr wrap="square">
            <a:spAutoFit/>
          </a:bodyPr>
          <a:lstStyle/>
          <a:p>
            <a:pPr marL="1270000" lvl="0" indent="0">
              <a:buNone/>
            </a:pPr>
            <a:r>
              <a:rPr lang="en-US" sz="1800" dirty="0"/>
              <a:t>“ But still try, for who knows what is possible? ” </a:t>
            </a:r>
          </a:p>
          <a:p>
            <a:pPr marL="1270000" lvl="0" indent="0">
              <a:buNone/>
            </a:pPr>
            <a:r>
              <a:rPr lang="en-US" dirty="0"/>
              <a:t>			</a:t>
            </a:r>
          </a:p>
          <a:p>
            <a:pPr marL="1270000" lvl="0" indent="0">
              <a:buNone/>
            </a:pPr>
            <a:r>
              <a:rPr lang="en-US" sz="1800" dirty="0"/>
              <a:t>			- Michael Faraday</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111370" y="926123"/>
                <a:ext cx="4144108" cy="4331677"/>
              </a:xfrm>
            </p:spPr>
            <p:txBody>
              <a:bodyPr>
                <a:normAutofit fontScale="92500" lnSpcReduction="20000"/>
              </a:bodyPr>
              <a:lstStyle/>
              <a:p>
                <a:pPr marL="0" lvl="0" indent="0">
                  <a:buNone/>
                </a:pPr>
                <a:r>
                  <a:rPr dirty="0"/>
                  <a:t>The total time between two consecutive current sheet encounters is modeled as the sum of the time spent inside the current sheet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𝑇</m:t>
                        </m:r>
                      </m:e>
                      <m:sub>
                        <m:r>
                          <a:rPr>
                            <a:latin typeface="Cambria Math" panose="02040503050406030204" pitchFamily="18" charset="0"/>
                          </a:rPr>
                          <m:t>𝑐𝑠</m:t>
                        </m:r>
                      </m:sub>
                    </m:sSub>
                  </m:oMath>
                </a14:m>
                <a:r>
                  <a:rPr dirty="0"/>
                  <a:t>, and the time spent free-streaming between sheets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𝑇</m:t>
                        </m:r>
                      </m:e>
                      <m:sub>
                        <m:r>
                          <a:rPr>
                            <a:latin typeface="Cambria Math" panose="02040503050406030204" pitchFamily="18" charset="0"/>
                          </a:rPr>
                          <m:t>𝑓𝑠</m:t>
                        </m:r>
                      </m:sub>
                    </m:sSub>
                  </m:oMath>
                </a14:m>
                <a:r>
                  <a:rPr dirty="0"/>
                  <a:t>:</a:t>
                </a:r>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𝑇</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𝑇</m:t>
                          </m:r>
                        </m:e>
                        <m:sub>
                          <m:r>
                            <a:rPr>
                              <a:latin typeface="Cambria Math" panose="02040503050406030204" pitchFamily="18" charset="0"/>
                            </a:rPr>
                            <m:t>𝑐𝑠</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𝑇</m:t>
                          </m:r>
                        </m:e>
                        <m:sub>
                          <m:r>
                            <a:rPr>
                              <a:latin typeface="Cambria Math" panose="02040503050406030204" pitchFamily="18" charset="0"/>
                            </a:rPr>
                            <m:t>𝑓𝑠</m:t>
                          </m:r>
                        </m:sub>
                      </m:sSub>
                      <m:r>
                        <a:rPr>
                          <a:latin typeface="Cambria Math" panose="02040503050406030204" pitchFamily="18" charset="0"/>
                        </a:rPr>
                        <m:t>, </m:t>
                      </m:r>
                      <m:sSub>
                        <m:sSubPr>
                          <m:ctrlPr>
                            <a:rPr i="1">
                              <a:latin typeface="Cambria Math" panose="02040503050406030204" pitchFamily="18" charset="0"/>
                            </a:rPr>
                          </m:ctrlPr>
                        </m:sSubPr>
                        <m:e>
                          <m:r>
                            <a:rPr>
                              <a:latin typeface="Cambria Math" panose="02040503050406030204" pitchFamily="18" charset="0"/>
                            </a:rPr>
                            <m:t>𝑇</m:t>
                          </m:r>
                        </m:e>
                        <m:sub>
                          <m:r>
                            <a:rPr>
                              <a:latin typeface="Cambria Math" panose="02040503050406030204" pitchFamily="18" charset="0"/>
                            </a:rPr>
                            <m:t>𝑓𝑠</m:t>
                          </m:r>
                        </m:sub>
                      </m:sSub>
                      <m:r>
                        <a:rPr>
                          <a:latin typeface="Cambria Math" panose="02040503050406030204" pitchFamily="18" charset="0"/>
                        </a:rPr>
                        <m:t>=</m:t>
                      </m:r>
                      <m:f>
                        <m:fPr>
                          <m:ctrlPr>
                            <a:rPr i="1">
                              <a:latin typeface="Cambria Math" panose="02040503050406030204" pitchFamily="18" charset="0"/>
                            </a:rPr>
                          </m:ctrlPr>
                        </m:fPr>
                        <m:num>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𝑓𝑠</m:t>
                              </m:r>
                            </m:sub>
                          </m:sSub>
                        </m:num>
                        <m:den>
                          <m:d>
                            <m:dPr>
                              <m:begChr m:val="|"/>
                              <m:endChr m:val="|"/>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∥,1</m:t>
                                  </m:r>
                                </m:sub>
                              </m:sSub>
                            </m:e>
                          </m:d>
                        </m:den>
                      </m:f>
                    </m:oMath>
                  </m:oMathPara>
                </a14:m>
                <a:endParaRPr dirty="0"/>
              </a:p>
              <a:p>
                <a:pPr marL="0" lvl="0" indent="0">
                  <a:buNone/>
                </a:pPr>
                <a:endParaRPr dirty="0"/>
              </a:p>
              <a:p>
                <a:pPr marL="0" lvl="0" indent="0">
                  <a:buNone/>
                </a:pPr>
                <a:r>
                  <a:rPr dirty="0"/>
                  <a:t>In the absence of scattering, the particle would follow the field line and travel a distance:</a:t>
                </a:r>
              </a:p>
              <a:p>
                <a:pPr marL="0" lvl="0" indent="0">
                  <a:buNone/>
                </a:pPr>
                <a14:m>
                  <m:oMathPara xmlns:m="http://schemas.openxmlformats.org/officeDocument/2006/math">
                    <m:oMathParaPr>
                      <m:jc m:val="center"/>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0</m:t>
                          </m:r>
                        </m:sub>
                      </m:sSub>
                      <m:r>
                        <a:rPr>
                          <a:latin typeface="Cambria Math" panose="02040503050406030204" pitchFamily="18" charset="0"/>
                        </a:rPr>
                        <m:t>=</m:t>
                      </m:r>
                      <m:d>
                        <m:dPr>
                          <m:begChr m:val="|"/>
                          <m:endChr m:val="|"/>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∥,0</m:t>
                              </m:r>
                            </m:sub>
                          </m:sSub>
                        </m:e>
                      </m:d>
                      <m:r>
                        <a:rPr>
                          <a:latin typeface="Cambria Math" panose="02040503050406030204" pitchFamily="18" charset="0"/>
                        </a:rPr>
                        <m:t>⋅</m:t>
                      </m:r>
                      <m:r>
                        <a:rPr>
                          <a:latin typeface="Cambria Math" panose="02040503050406030204" pitchFamily="18" charset="0"/>
                        </a:rPr>
                        <m:t>𝑇</m:t>
                      </m:r>
                      <m:r>
                        <a:rPr>
                          <a:latin typeface="Cambria Math" panose="02040503050406030204" pitchFamily="18" charset="0"/>
                        </a:rPr>
                        <m:t>=</m:t>
                      </m:r>
                      <m:d>
                        <m:dPr>
                          <m:begChr m:val="|"/>
                          <m:endChr m:val="|"/>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∥,0</m:t>
                              </m:r>
                            </m:sub>
                          </m:sSub>
                        </m:e>
                      </m:d>
                      <m:d>
                        <m:dPr>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𝑇</m:t>
                              </m:r>
                            </m:e>
                            <m:sub>
                              <m:r>
                                <a:rPr>
                                  <a:latin typeface="Cambria Math" panose="02040503050406030204" pitchFamily="18" charset="0"/>
                                </a:rPr>
                                <m:t>𝑐𝑠</m:t>
                              </m:r>
                            </m:sub>
                          </m:sSub>
                          <m:r>
                            <a:rPr>
                              <a:latin typeface="Cambria Math" panose="02040503050406030204" pitchFamily="18" charset="0"/>
                            </a:rPr>
                            <m:t>+</m:t>
                          </m:r>
                          <m:f>
                            <m:fPr>
                              <m:ctrlPr>
                                <a:rPr i="1">
                                  <a:latin typeface="Cambria Math" panose="02040503050406030204" pitchFamily="18" charset="0"/>
                                </a:rPr>
                              </m:ctrlPr>
                            </m:fPr>
                            <m:num>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𝑓𝑠</m:t>
                                  </m:r>
                                </m:sub>
                              </m:sSub>
                            </m:num>
                            <m:den>
                              <m:d>
                                <m:dPr>
                                  <m:begChr m:val="|"/>
                                  <m:endChr m:val="|"/>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∥,1</m:t>
                                      </m:r>
                                    </m:sub>
                                  </m:sSub>
                                </m:e>
                              </m:d>
                            </m:den>
                          </m:f>
                        </m:e>
                      </m:d>
                      <m:r>
                        <a:rPr>
                          <a:latin typeface="Cambria Math" panose="02040503050406030204" pitchFamily="18" charset="0"/>
                        </a:rPr>
                        <m:t>.</m:t>
                      </m:r>
                    </m:oMath>
                  </m:oMathPara>
                </a14:m>
                <a:endParaRPr lang="en-US" dirty="0"/>
              </a:p>
              <a:p>
                <a:pPr marL="0" lvl="0" indent="0">
                  <a:buNone/>
                </a:pPr>
                <a:endParaRPr dirty="0"/>
              </a:p>
              <a:p>
                <a:pPr marL="0" lvl="0" indent="0">
                  <a:buNone/>
                </a:pPr>
                <a:r>
                  <a:rPr dirty="0"/>
                  <a:t>However, when scattering occurs, the total distance traveled becomes:</a:t>
                </a:r>
                <a:endParaRPr lang="en-US" dirty="0"/>
              </a:p>
              <a:p>
                <a:pPr marL="0" lvl="0" indent="0">
                  <a:buNone/>
                </a:pPr>
                <a:endParaRPr dirty="0"/>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𝑠</m:t>
                      </m:r>
                      <m:r>
                        <a:rPr>
                          <a:latin typeface="Cambria Math" panose="02040503050406030204" pitchFamily="18" charset="0"/>
                        </a:rPr>
                        <m:t>=</m:t>
                      </m:r>
                      <m:sSubSup>
                        <m:sSubSupPr>
                          <m:ctrlPr>
                            <a:rPr i="1">
                              <a:latin typeface="Cambria Math" panose="02040503050406030204" pitchFamily="18" charset="0"/>
                            </a:rPr>
                          </m:ctrlPr>
                        </m:sSubSupPr>
                        <m:e>
                          <m:r>
                            <a:rPr>
                              <a:latin typeface="Cambria Math" panose="02040503050406030204" pitchFamily="18" charset="0"/>
                            </a:rPr>
                            <m:t>𝑠</m:t>
                          </m:r>
                        </m:e>
                        <m:sub>
                          <m:r>
                            <a:rPr>
                              <a:latin typeface="Cambria Math" panose="02040503050406030204" pitchFamily="18" charset="0"/>
                            </a:rPr>
                            <m:t>𝑐𝑠</m:t>
                          </m:r>
                        </m:sub>
                        <m:sup>
                          <m:r>
                            <a:rPr>
                              <a:latin typeface="Cambria Math" panose="02040503050406030204" pitchFamily="18" charset="0"/>
                            </a:rPr>
                            <m:t>∗</m:t>
                          </m:r>
                        </m:sup>
                      </m:sSubSup>
                      <m:r>
                        <a:rPr>
                          <a:latin typeface="Cambria Math" panose="02040503050406030204" pitchFamily="18" charset="0"/>
                        </a:rPr>
                        <m:t>+</m:t>
                      </m:r>
                      <m:r>
                        <m:rPr>
                          <m:nor/>
                        </m:rPr>
                        <a:rPr/>
                        <m:t>sign</m:t>
                      </m:r>
                      <m:d>
                        <m:dPr>
                          <m:ctrlPr>
                            <a:rPr i="1">
                              <a:latin typeface="Cambria Math" panose="02040503050406030204" pitchFamily="18" charset="0"/>
                            </a:rPr>
                          </m:ctrlPr>
                        </m:dPr>
                        <m:e>
                          <m:f>
                            <m:fPr>
                              <m:ctrlPr>
                                <a:rPr i="1">
                                  <a:latin typeface="Cambria Math" panose="02040503050406030204" pitchFamily="18" charset="0"/>
                                </a:rPr>
                              </m:ctrlPr>
                            </m:fPr>
                            <m:num>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∥,1</m:t>
                                  </m:r>
                                </m:sub>
                              </m:sSub>
                            </m:num>
                            <m:den>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∥,0</m:t>
                                  </m:r>
                                </m:sub>
                              </m:sSub>
                            </m:den>
                          </m:f>
                        </m:e>
                      </m:d>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𝑓𝑠</m:t>
                          </m:r>
                        </m:sub>
                      </m:sSub>
                      <m:r>
                        <a:rPr>
                          <a:latin typeface="Cambria Math" panose="02040503050406030204" pitchFamily="18" charset="0"/>
                        </a:rPr>
                        <m:t>≈</m:t>
                      </m:r>
                      <m:r>
                        <m:rPr>
                          <m:nor/>
                        </m:rPr>
                        <a:rPr/>
                        <m:t>sign</m:t>
                      </m:r>
                      <m:d>
                        <m:dPr>
                          <m:ctrlPr>
                            <a:rPr i="1">
                              <a:latin typeface="Cambria Math" panose="02040503050406030204" pitchFamily="18" charset="0"/>
                            </a:rPr>
                          </m:ctrlPr>
                        </m:dPr>
                        <m:e>
                          <m:f>
                            <m:fPr>
                              <m:ctrlPr>
                                <a:rPr i="1">
                                  <a:latin typeface="Cambria Math" panose="02040503050406030204" pitchFamily="18" charset="0"/>
                                </a:rPr>
                              </m:ctrlPr>
                            </m:fPr>
                            <m:num>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∥,1</m:t>
                                  </m:r>
                                </m:sub>
                              </m:sSub>
                            </m:num>
                            <m:den>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∥,0</m:t>
                                  </m:r>
                                </m:sub>
                              </m:sSub>
                            </m:den>
                          </m:f>
                        </m:e>
                      </m:d>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𝑓𝑠</m:t>
                          </m:r>
                        </m:sub>
                      </m:sSub>
                    </m:oMath>
                  </m:oMathPara>
                </a14:m>
                <a:endParaRPr lang="en-US" dirty="0"/>
              </a:p>
              <a:p>
                <a:pPr marL="0" lvl="0" indent="0">
                  <a:buNone/>
                </a:pPr>
                <a:endParaRPr lang="en-US" dirty="0"/>
              </a:p>
              <a:p>
                <a:pPr marL="0" lvl="0" indent="0">
                  <a:buNone/>
                </a:pPr>
                <a:r>
                  <a:rPr dirty="0"/>
                  <a:t>The net displacement compared to the unperturbed case is then:</a:t>
                </a:r>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𝛥</m:t>
                      </m:r>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m:t>
                          </m:r>
                        </m:sub>
                      </m:sSub>
                      <m:r>
                        <a:rPr>
                          <a:latin typeface="Cambria Math" panose="02040503050406030204" pitchFamily="18" charset="0"/>
                        </a:rPr>
                        <m:t>=</m:t>
                      </m:r>
                      <m:r>
                        <a:rPr>
                          <a:latin typeface="Cambria Math" panose="02040503050406030204" pitchFamily="18" charset="0"/>
                        </a:rPr>
                        <m:t>𝑠</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0</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𝑓𝑠</m:t>
                          </m:r>
                        </m:sub>
                      </m:sSub>
                      <m:d>
                        <m:dPr>
                          <m:ctrlPr>
                            <a:rPr i="1">
                              <a:latin typeface="Cambria Math" panose="02040503050406030204" pitchFamily="18" charset="0"/>
                            </a:rPr>
                          </m:ctrlPr>
                        </m:dPr>
                        <m:e>
                          <m:r>
                            <m:rPr>
                              <m:nor/>
                            </m:rPr>
                            <a:rPr/>
                            <m:t>sign</m:t>
                          </m:r>
                          <m:d>
                            <m:dPr>
                              <m:ctrlPr>
                                <a:rPr i="1">
                                  <a:latin typeface="Cambria Math" panose="02040503050406030204" pitchFamily="18" charset="0"/>
                                </a:rPr>
                              </m:ctrlPr>
                            </m:dPr>
                            <m:e>
                              <m:f>
                                <m:fPr>
                                  <m:ctrlPr>
                                    <a:rPr i="1">
                                      <a:latin typeface="Cambria Math" panose="02040503050406030204" pitchFamily="18" charset="0"/>
                                    </a:rPr>
                                  </m:ctrlPr>
                                </m:fPr>
                                <m:num>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∥,1</m:t>
                                      </m:r>
                                    </m:sub>
                                  </m:sSub>
                                </m:num>
                                <m:den>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∥,0</m:t>
                                      </m:r>
                                    </m:sub>
                                  </m:sSub>
                                </m:den>
                              </m:f>
                            </m:e>
                          </m:d>
                          <m:r>
                            <a:rPr>
                              <a:latin typeface="Cambria Math" panose="02040503050406030204" pitchFamily="18" charset="0"/>
                            </a:rPr>
                            <m:t>−</m:t>
                          </m:r>
                          <m:f>
                            <m:fPr>
                              <m:ctrlPr>
                                <a:rPr i="1">
                                  <a:latin typeface="Cambria Math" panose="02040503050406030204" pitchFamily="18" charset="0"/>
                                </a:rPr>
                              </m:ctrlPr>
                            </m:fPr>
                            <m:num>
                              <m:d>
                                <m:dPr>
                                  <m:begChr m:val="|"/>
                                  <m:endChr m:val="|"/>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∥,0</m:t>
                                      </m:r>
                                    </m:sub>
                                  </m:sSub>
                                </m:e>
                              </m:d>
                            </m:num>
                            <m:den>
                              <m:d>
                                <m:dPr>
                                  <m:begChr m:val="|"/>
                                  <m:endChr m:val="|"/>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∥,1</m:t>
                                      </m:r>
                                    </m:sub>
                                  </m:sSub>
                                </m:e>
                              </m:d>
                            </m:den>
                          </m:f>
                        </m:e>
                      </m:d>
                      <m:r>
                        <a:rPr>
                          <a:latin typeface="Cambria Math" panose="02040503050406030204" pitchFamily="18" charset="0"/>
                        </a:rPr>
                        <m:t>−</m:t>
                      </m:r>
                      <m:d>
                        <m:dPr>
                          <m:begChr m:val="|"/>
                          <m:endChr m:val="|"/>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∥,0</m:t>
                              </m:r>
                            </m:sub>
                          </m:sSub>
                        </m:e>
                      </m:d>
                      <m:sSub>
                        <m:sSubPr>
                          <m:ctrlPr>
                            <a:rPr i="1">
                              <a:latin typeface="Cambria Math" panose="02040503050406030204" pitchFamily="18" charset="0"/>
                            </a:rPr>
                          </m:ctrlPr>
                        </m:sSubPr>
                        <m:e>
                          <m:r>
                            <a:rPr>
                              <a:latin typeface="Cambria Math" panose="02040503050406030204" pitchFamily="18" charset="0"/>
                            </a:rPr>
                            <m:t>𝑇</m:t>
                          </m:r>
                        </m:e>
                        <m:sub>
                          <m:r>
                            <a:rPr>
                              <a:latin typeface="Cambria Math" panose="02040503050406030204" pitchFamily="18" charset="0"/>
                            </a:rPr>
                            <m:t>𝑐𝑠</m:t>
                          </m:r>
                        </m:sub>
                      </m:sSub>
                    </m:oMath>
                  </m:oMathPara>
                </a14:m>
                <a:endParaRPr dirty="0"/>
              </a:p>
              <a:p>
                <a:pPr marL="0" lvl="0" indent="0">
                  <a:buNone/>
                </a:pPr>
                <a:endParaRPr lang="en-US" dirty="0"/>
              </a:p>
              <a:p>
                <a:pPr marL="0" lvl="0" indent="0">
                  <a:buNone/>
                </a:pPr>
                <a:r>
                  <a:rPr dirty="0"/>
                  <a:t>The parallel spatial diffusion coefficient is then expressed as:</a:t>
                </a:r>
              </a:p>
              <a:p>
                <a:pPr marL="0" lvl="0" indent="0">
                  <a:buNone/>
                </a:pPr>
                <a14:m>
                  <m:oMathPara xmlns:m="http://schemas.openxmlformats.org/officeDocument/2006/math">
                    <m:oMathParaPr>
                      <m:jc m:val="center"/>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𝜅</m:t>
                          </m:r>
                        </m:e>
                        <m:sub>
                          <m:r>
                            <a:rPr>
                              <a:latin typeface="Cambria Math" panose="02040503050406030204" pitchFamily="18" charset="0"/>
                            </a:rPr>
                            <m:t>∥</m:t>
                          </m:r>
                        </m:sub>
                      </m:sSub>
                      <m:r>
                        <a:rPr>
                          <a:latin typeface="Cambria Math" panose="02040503050406030204" pitchFamily="18" charset="0"/>
                        </a:rPr>
                        <m:t>=</m:t>
                      </m:r>
                      <m:f>
                        <m:fPr>
                          <m:ctrlPr>
                            <a:rPr i="1">
                              <a:latin typeface="Cambria Math" panose="02040503050406030204" pitchFamily="18" charset="0"/>
                            </a:rPr>
                          </m:ctrlPr>
                        </m:fPr>
                        <m:num>
                          <m:sSup>
                            <m:sSupPr>
                              <m:ctrlPr>
                                <a:rPr i="1">
                                  <a:latin typeface="Cambria Math" panose="02040503050406030204" pitchFamily="18" charset="0"/>
                                </a:rPr>
                              </m:ctrlPr>
                            </m:sSupPr>
                            <m:e>
                              <m:d>
                                <m:dPr>
                                  <m:ctrlPr>
                                    <a:rPr i="1">
                                      <a:latin typeface="Cambria Math" panose="02040503050406030204" pitchFamily="18" charset="0"/>
                                    </a:rPr>
                                  </m:ctrlPr>
                                </m:dPr>
                                <m:e>
                                  <m:r>
                                    <a:rPr>
                                      <a:latin typeface="Cambria Math" panose="02040503050406030204" pitchFamily="18" charset="0"/>
                                    </a:rPr>
                                    <m:t>𝛥</m:t>
                                  </m:r>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m:t>
                                      </m:r>
                                    </m:sub>
                                  </m:sSub>
                                </m:e>
                              </m:d>
                            </m:e>
                            <m:sup>
                              <m:r>
                                <a:rPr>
                                  <a:latin typeface="Cambria Math" panose="02040503050406030204" pitchFamily="18" charset="0"/>
                                </a:rPr>
                                <m:t>2</m:t>
                              </m:r>
                            </m:sup>
                          </m:sSup>
                        </m:num>
                        <m:den>
                          <m:r>
                            <a:rPr>
                              <a:latin typeface="Cambria Math" panose="02040503050406030204" pitchFamily="18" charset="0"/>
                            </a:rPr>
                            <m:t>𝛥</m:t>
                          </m:r>
                          <m:r>
                            <a:rPr>
                              <a:latin typeface="Cambria Math" panose="02040503050406030204" pitchFamily="18" charset="0"/>
                            </a:rPr>
                            <m:t>𝑡</m:t>
                          </m:r>
                        </m:den>
                      </m:f>
                    </m:oMath>
                  </m:oMathPara>
                </a14:m>
                <a:endParaRPr dirty="0"/>
              </a:p>
              <a:p>
                <a:pPr marL="0" lvl="0" indent="0">
                  <a:buNone/>
                </a:pPr>
                <a:r>
                  <a:rPr dirty="0"/>
                  <a:t>Similarly, for the perpendicular direction:</a:t>
                </a:r>
              </a:p>
              <a:p>
                <a:pPr marL="0" lvl="0" indent="0">
                  <a:buNone/>
                </a:pPr>
                <a14:m>
                  <m:oMathPara xmlns:m="http://schemas.openxmlformats.org/officeDocument/2006/math">
                    <m:oMathParaPr>
                      <m:jc m:val="center"/>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𝜅</m:t>
                          </m:r>
                        </m:e>
                        <m:sub>
                          <m:r>
                            <a:rPr>
                              <a:latin typeface="Cambria Math" panose="02040503050406030204" pitchFamily="18" charset="0"/>
                            </a:rPr>
                            <m:t>⟂</m:t>
                          </m:r>
                        </m:sub>
                      </m:sSub>
                      <m:r>
                        <a:rPr>
                          <a:latin typeface="Cambria Math" panose="02040503050406030204" pitchFamily="18" charset="0"/>
                        </a:rPr>
                        <m:t>=</m:t>
                      </m:r>
                      <m:f>
                        <m:fPr>
                          <m:ctrlPr>
                            <a:rPr i="1">
                              <a:latin typeface="Cambria Math" panose="02040503050406030204" pitchFamily="18" charset="0"/>
                            </a:rPr>
                          </m:ctrlPr>
                        </m:fPr>
                        <m:num>
                          <m:sSup>
                            <m:sSupPr>
                              <m:ctrlPr>
                                <a:rPr i="1">
                                  <a:latin typeface="Cambria Math" panose="02040503050406030204" pitchFamily="18" charset="0"/>
                                </a:rPr>
                              </m:ctrlPr>
                            </m:sSupPr>
                            <m:e>
                              <m:d>
                                <m:dPr>
                                  <m:ctrlPr>
                                    <a:rPr i="1">
                                      <a:latin typeface="Cambria Math" panose="02040503050406030204" pitchFamily="18" charset="0"/>
                                    </a:rPr>
                                  </m:ctrlPr>
                                </m:dPr>
                                <m:e>
                                  <m:r>
                                    <a:rPr>
                                      <a:latin typeface="Cambria Math" panose="02040503050406030204" pitchFamily="18" charset="0"/>
                                    </a:rPr>
                                    <m:t>𝛥</m:t>
                                  </m:r>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m:t>
                                      </m:r>
                                    </m:sub>
                                  </m:sSub>
                                </m:e>
                              </m:d>
                            </m:e>
                            <m:sup>
                              <m:r>
                                <a:rPr>
                                  <a:latin typeface="Cambria Math" panose="02040503050406030204" pitchFamily="18" charset="0"/>
                                </a:rPr>
                                <m:t>2</m:t>
                              </m:r>
                            </m:sup>
                          </m:sSup>
                        </m:num>
                        <m:den>
                          <m:sSub>
                            <m:sSubPr>
                              <m:ctrlPr>
                                <a:rPr i="1">
                                  <a:latin typeface="Cambria Math" panose="02040503050406030204" pitchFamily="18" charset="0"/>
                                </a:rPr>
                              </m:ctrlPr>
                            </m:sSubPr>
                            <m:e>
                              <m:r>
                                <a:rPr>
                                  <a:latin typeface="Cambria Math" panose="02040503050406030204" pitchFamily="18" charset="0"/>
                                </a:rPr>
                                <m:t>𝑇</m:t>
                              </m:r>
                            </m:e>
                            <m:sub>
                              <m:r>
                                <a:rPr>
                                  <a:latin typeface="Cambria Math" panose="02040503050406030204" pitchFamily="18" charset="0"/>
                                </a:rPr>
                                <m:t>𝑐𝑠</m:t>
                              </m:r>
                            </m:sub>
                          </m:sSub>
                          <m:r>
                            <a:rPr>
                              <a:latin typeface="Cambria Math" panose="02040503050406030204" pitchFamily="18" charset="0"/>
                            </a:rPr>
                            <m:t>+</m:t>
                          </m:r>
                          <m:d>
                            <m:dPr>
                              <m:begChr m:val="|"/>
                              <m:endChr m:val="|"/>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𝑠</m:t>
                                  </m:r>
                                </m:e>
                                <m:sub>
                                  <m:r>
                                    <a:rPr>
                                      <a:latin typeface="Cambria Math" panose="02040503050406030204" pitchFamily="18" charset="0"/>
                                    </a:rPr>
                                    <m:t>𝑓𝑠</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𝑣</m:t>
                                  </m:r>
                                </m:e>
                                <m:sub>
                                  <m:r>
                                    <a:rPr>
                                      <a:latin typeface="Cambria Math" panose="02040503050406030204" pitchFamily="18" charset="0"/>
                                    </a:rPr>
                                    <m:t>∥,1</m:t>
                                  </m:r>
                                </m:sub>
                              </m:sSub>
                            </m:e>
                          </m:d>
                        </m:den>
                      </m:f>
                      <m:r>
                        <a:rPr>
                          <a:latin typeface="Cambria Math" panose="02040503050406030204" pitchFamily="18" charset="0"/>
                        </a:rPr>
                        <m:t>.</m:t>
                      </m:r>
                    </m:oMath>
                  </m:oMathPara>
                </a14:m>
                <a:endParaRPr dirty="0"/>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111370" y="926123"/>
                <a:ext cx="4144108" cy="4331677"/>
              </a:xfrm>
              <a:blipFill>
                <a:blip r:embed="rId2"/>
                <a:stretch>
                  <a:fillRect t="-292"/>
                </a:stretch>
              </a:blipFill>
            </p:spPr>
            <p:txBody>
              <a:bodyPr/>
              <a:lstStyle/>
              <a:p>
                <a:r>
                  <a:rPr lang="en-US">
                    <a:noFill/>
                  </a:rPr>
                  <a:t> </a:t>
                </a:r>
              </a:p>
            </p:txBody>
          </p:sp>
        </mc:Fallback>
      </mc:AlternateContent>
      <p:pic>
        <p:nvPicPr>
          <p:cNvPr id="2" name="Picture 1" descr="figures/dR_perp.png"/>
          <p:cNvPicPr>
            <a:picLocks noGrp="1" noChangeAspect="1"/>
          </p:cNvPicPr>
          <p:nvPr/>
        </p:nvPicPr>
        <p:blipFill>
          <a:blip r:embed="rId3"/>
          <a:stretch>
            <a:fillRect/>
          </a:stretch>
        </p:blipFill>
        <p:spPr bwMode="auto">
          <a:xfrm>
            <a:off x="4144108" y="159292"/>
            <a:ext cx="5231469" cy="3930109"/>
          </a:xfrm>
          <a:prstGeom prst="rect">
            <a:avLst/>
          </a:prstGeom>
          <a:noFill/>
          <a:ln w="9525">
            <a:noFill/>
            <a:headEnd/>
            <a:tailEnd/>
          </a:ln>
        </p:spPr>
      </p:pic>
      <p:sp>
        <p:nvSpPr>
          <p:cNvPr id="3" name="TextBox 3"/>
          <p:cNvSpPr txBox="1"/>
          <p:nvPr/>
        </p:nvSpPr>
        <p:spPr>
          <a:xfrm>
            <a:off x="4144108" y="4456723"/>
            <a:ext cx="5105400" cy="508000"/>
          </a:xfrm>
          <a:prstGeom prst="rect">
            <a:avLst/>
          </a:prstGeom>
          <a:noFill/>
        </p:spPr>
        <p:txBody>
          <a:bodyPr/>
          <a:lstStyle/>
          <a:p>
            <a:pPr marL="0" lvl="0" indent="0" algn="ctr">
              <a:buNone/>
            </a:pPr>
            <a:r>
              <a:rPr dirty="0"/>
              <a:t>Example trajectory of a particle interacting with a current sheet</a:t>
            </a:r>
          </a:p>
        </p:txBody>
      </p:sp>
      <p:sp>
        <p:nvSpPr>
          <p:cNvPr id="8" name="TextBox 7">
            <a:extLst>
              <a:ext uri="{FF2B5EF4-FFF2-40B4-BE49-F238E27FC236}">
                <a16:creationId xmlns:a16="http://schemas.microsoft.com/office/drawing/2014/main" id="{322FC102-36FC-F5D4-2E85-430CA7ACA665}"/>
              </a:ext>
            </a:extLst>
          </p:cNvPr>
          <p:cNvSpPr txBox="1"/>
          <p:nvPr/>
        </p:nvSpPr>
        <p:spPr>
          <a:xfrm>
            <a:off x="52755" y="159292"/>
            <a:ext cx="4689230" cy="646331"/>
          </a:xfrm>
          <a:prstGeom prst="rect">
            <a:avLst/>
          </a:prstGeom>
          <a:noFill/>
        </p:spPr>
        <p:txBody>
          <a:bodyPr wrap="square">
            <a:spAutoFit/>
          </a:bodyPr>
          <a:lstStyle/>
          <a:p>
            <a:r>
              <a:rPr lang="en-US" dirty="0"/>
              <a:t>Parallel and perpendicular spatial diffusion coefficient </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2492" y="176671"/>
            <a:ext cx="8229600" cy="857250"/>
          </a:xfrm>
        </p:spPr>
        <p:txBody>
          <a:bodyPr/>
          <a:lstStyle/>
          <a:p>
            <a:pPr marL="0" lvl="0" indent="0">
              <a:buNone/>
            </a:pPr>
            <a:r>
              <a:rPr dirty="0"/>
              <a:t>Timeline</a:t>
            </a:r>
          </a:p>
        </p:txBody>
      </p:sp>
      <p:sp>
        <p:nvSpPr>
          <p:cNvPr id="3" name="Content Placeholder 2"/>
          <p:cNvSpPr>
            <a:spLocks noGrp="1"/>
          </p:cNvSpPr>
          <p:nvPr>
            <p:ph idx="1"/>
          </p:nvPr>
        </p:nvSpPr>
        <p:spPr>
          <a:xfrm>
            <a:off x="58616" y="1200150"/>
            <a:ext cx="5545016" cy="3943349"/>
          </a:xfrm>
        </p:spPr>
        <p:txBody>
          <a:bodyPr>
            <a:normAutofit fontScale="70000" lnSpcReduction="20000"/>
          </a:bodyPr>
          <a:lstStyle/>
          <a:p>
            <a:pPr marL="0" lvl="0" indent="0">
              <a:buNone/>
            </a:pPr>
            <a:r>
              <a:rPr b="1" dirty="0"/>
              <a:t>Months 1–4:</a:t>
            </a:r>
          </a:p>
          <a:p>
            <a:pPr lvl="0"/>
            <a:r>
              <a:rPr dirty="0"/>
              <a:t>Refine the pitch-angle scattering model to incorporate both parallel and perpendicular spatial diffusion effects</a:t>
            </a:r>
            <a:endParaRPr lang="en-US" dirty="0"/>
          </a:p>
          <a:p>
            <a:pPr lvl="0"/>
            <a:r>
              <a:rPr dirty="0"/>
              <a:t>Conduct detailed test-particle simulations using solar wind parameters derived from multi-spacecraft observations </a:t>
            </a:r>
            <a:endParaRPr lang="en-US" dirty="0"/>
          </a:p>
          <a:p>
            <a:pPr marL="0" lvl="0" indent="0">
              <a:buNone/>
            </a:pPr>
            <a:endParaRPr lang="en-US" b="1" dirty="0"/>
          </a:p>
          <a:p>
            <a:pPr marL="0" lvl="0" indent="0">
              <a:buNone/>
            </a:pPr>
            <a:r>
              <a:rPr b="1" dirty="0"/>
              <a:t>Months 5–7:</a:t>
            </a:r>
          </a:p>
          <a:p>
            <a:pPr lvl="0"/>
            <a:r>
              <a:rPr dirty="0"/>
              <a:t>Identify observational signatures</a:t>
            </a:r>
            <a:r>
              <a:rPr lang="en-US" dirty="0"/>
              <a:t>; </a:t>
            </a:r>
          </a:p>
          <a:p>
            <a:pPr lvl="0"/>
            <a:r>
              <a:rPr dirty="0"/>
              <a:t>Examine how current sheet properties influence SEP scattering across different heliocentric distances.</a:t>
            </a:r>
          </a:p>
          <a:p>
            <a:pPr marL="0" lvl="0" indent="0">
              <a:buNone/>
            </a:pPr>
            <a:endParaRPr lang="en-US" b="1" dirty="0"/>
          </a:p>
          <a:p>
            <a:pPr marL="0" lvl="0" indent="0">
              <a:buNone/>
            </a:pPr>
            <a:r>
              <a:rPr b="1" dirty="0"/>
              <a:t>Months 8–10:</a:t>
            </a:r>
          </a:p>
          <a:p>
            <a:pPr lvl="0"/>
            <a:r>
              <a:rPr dirty="0"/>
              <a:t>Finalize the spatial diffusion model and assess its implications for large-scale SEP propagation</a:t>
            </a:r>
          </a:p>
        </p:txBody>
      </p:sp>
      <p:sp>
        <p:nvSpPr>
          <p:cNvPr id="4" name="Content Placeholder 2">
            <a:extLst>
              <a:ext uri="{FF2B5EF4-FFF2-40B4-BE49-F238E27FC236}">
                <a16:creationId xmlns:a16="http://schemas.microsoft.com/office/drawing/2014/main" id="{37329151-17F1-E3AD-3212-A9ABB1D16EDF}"/>
              </a:ext>
            </a:extLst>
          </p:cNvPr>
          <p:cNvSpPr txBox="1">
            <a:spLocks/>
          </p:cNvSpPr>
          <p:nvPr/>
        </p:nvSpPr>
        <p:spPr>
          <a:xfrm>
            <a:off x="5011614" y="2009043"/>
            <a:ext cx="4179277" cy="3394472"/>
          </a:xfrm>
          <a:prstGeom prst="rect">
            <a:avLst/>
          </a:prstGeom>
        </p:spPr>
        <p:txBody>
          <a:bodyPr vert="horz" lIns="91440" tIns="45720" rIns="91440" bIns="45720" rtlCol="0">
            <a:normAutofit/>
          </a:bodyPr>
          <a:lst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270000" indent="0">
              <a:buFont typeface="Arial"/>
              <a:buNone/>
            </a:pPr>
            <a:r>
              <a:rPr lang="en-US" sz="2000" dirty="0"/>
              <a:t>“ </a:t>
            </a:r>
          </a:p>
          <a:p>
            <a:pPr marL="1270000" indent="0">
              <a:buFont typeface="Arial"/>
              <a:buNone/>
            </a:pPr>
            <a:r>
              <a:rPr lang="en-US" sz="2000" dirty="0"/>
              <a:t>Still round the corner there may wait. </a:t>
            </a:r>
          </a:p>
          <a:p>
            <a:pPr marL="1270000" indent="0">
              <a:buFont typeface="Arial"/>
              <a:buNone/>
            </a:pPr>
            <a:r>
              <a:rPr lang="en-US" sz="2000" dirty="0"/>
              <a:t>A new road or a secret gate. </a:t>
            </a:r>
          </a:p>
          <a:p>
            <a:pPr marL="1270000" indent="0">
              <a:buFont typeface="Arial"/>
              <a:buNone/>
            </a:pPr>
            <a:r>
              <a:rPr lang="en-US" sz="2000" dirty="0"/>
              <a:t>” </a:t>
            </a:r>
          </a:p>
          <a:p>
            <a:pPr marL="1270000" indent="0">
              <a:buFont typeface="Arial"/>
              <a:buNone/>
            </a:pPr>
            <a:r>
              <a:rPr lang="en-US" sz="2000" dirty="0"/>
              <a:t>										- J. R. R. Tolkien</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Opportunities for Future Research</a:t>
            </a:r>
          </a:p>
        </p:txBody>
      </p:sp>
      <p:sp>
        <p:nvSpPr>
          <p:cNvPr id="3" name="Content Placeholder 2"/>
          <p:cNvSpPr>
            <a:spLocks noGrp="1"/>
          </p:cNvSpPr>
          <p:nvPr>
            <p:ph idx="1"/>
          </p:nvPr>
        </p:nvSpPr>
        <p:spPr/>
        <p:txBody>
          <a:bodyPr>
            <a:normAutofit fontScale="92500"/>
          </a:bodyPr>
          <a:lstStyle/>
          <a:p>
            <a:pPr marL="0" lvl="0" indent="0">
              <a:buNone/>
            </a:pPr>
            <a:r>
              <a:t>Completion of this thesis opens several avenues for future investigations:</a:t>
            </a:r>
          </a:p>
          <a:p>
            <a:pPr lvl="0"/>
            <a:r>
              <a:t>Exploration of current sheet interactions in other astrophysical environments, such as planetary magnetospheres.</a:t>
            </a:r>
          </a:p>
          <a:p>
            <a:pPr lvl="0"/>
            <a:r>
              <a:t>Advanced integration of mapping techniques with numerical simulations to further refine SEP transport models.</a:t>
            </a:r>
          </a:p>
          <a:p>
            <a:pPr lvl="0"/>
            <a:r>
              <a:t>Expanded observational campaigns utilizing upcoming spacecraft missions designed to probe heliospheric turbulence and particle dynamics at unprecedented resolution.</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marL="0" lvl="0" indent="0">
              <a:buNone/>
            </a:pPr>
            <a:r>
              <a:t>References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666" y="176182"/>
            <a:ext cx="3008313" cy="871538"/>
          </a:xfrm>
        </p:spPr>
        <p:txBody>
          <a:bodyPr>
            <a:normAutofit/>
          </a:bodyPr>
          <a:lstStyle/>
          <a:p>
            <a:r>
              <a:rPr sz="3300" dirty="0"/>
              <a:t>Reservoir</a:t>
            </a:r>
          </a:p>
        </p:txBody>
      </p:sp>
      <p:sp>
        <p:nvSpPr>
          <p:cNvPr id="4" name="Text Placeholder 3"/>
          <p:cNvSpPr>
            <a:spLocks noGrp="1"/>
          </p:cNvSpPr>
          <p:nvPr>
            <p:ph type="body" sz="half" idx="2"/>
          </p:nvPr>
        </p:nvSpPr>
        <p:spPr>
          <a:xfrm>
            <a:off x="149667" y="1076326"/>
            <a:ext cx="3008313" cy="4067174"/>
          </a:xfrm>
        </p:spPr>
        <p:txBody>
          <a:bodyPr>
            <a:normAutofit/>
          </a:bodyPr>
          <a:lstStyle/>
          <a:p>
            <a:pPr marL="0" lvl="0" indent="0">
              <a:buNone/>
            </a:pPr>
            <a:r>
              <a:rPr lang="en-US" sz="1600" dirty="0"/>
              <a:t>T</a:t>
            </a:r>
            <a:r>
              <a:rPr sz="1600" dirty="0"/>
              <a:t>he intensities and energy spectra throughout much of the inner heliosphere at different azimuthal, radial, and latitudinal locations are nearly identical</a:t>
            </a:r>
            <a:endParaRPr lang="en-US" sz="1600" dirty="0"/>
          </a:p>
          <a:p>
            <a:pPr marL="0" lvl="0" indent="0">
              <a:buNone/>
            </a:pPr>
            <a:endParaRPr lang="en-US" sz="1600" dirty="0"/>
          </a:p>
          <a:p>
            <a:r>
              <a:rPr lang="en-US" sz="1600" dirty="0"/>
              <a:t>=&gt; Effective cross-field and non-diffusive transport (Lario 2010)</a:t>
            </a:r>
          </a:p>
        </p:txBody>
      </p:sp>
      <p:pic>
        <p:nvPicPr>
          <p:cNvPr id="5" name="Picture 1" descr="figures/reamesTwoSourcesSolar2013-fig6.png"/>
          <p:cNvPicPr>
            <a:picLocks noGrp="1" noChangeAspect="1"/>
          </p:cNvPicPr>
          <p:nvPr/>
        </p:nvPicPr>
        <p:blipFill>
          <a:blip r:embed="rId3"/>
          <a:stretch>
            <a:fillRect/>
          </a:stretch>
        </p:blipFill>
        <p:spPr bwMode="auto">
          <a:xfrm>
            <a:off x="2940943" y="54793"/>
            <a:ext cx="5256016" cy="4814068"/>
          </a:xfrm>
          <a:prstGeom prst="rect">
            <a:avLst/>
          </a:prstGeom>
          <a:noFill/>
          <a:ln w="9525">
            <a:noFill/>
            <a:headEnd/>
            <a:tailEnd/>
          </a:ln>
        </p:spPr>
      </p:pic>
      <p:sp>
        <p:nvSpPr>
          <p:cNvPr id="6" name="TextBox 3"/>
          <p:cNvSpPr txBox="1"/>
          <p:nvPr/>
        </p:nvSpPr>
        <p:spPr>
          <a:xfrm>
            <a:off x="6890994" y="3233394"/>
            <a:ext cx="2253006" cy="659876"/>
          </a:xfrm>
          <a:prstGeom prst="rect">
            <a:avLst/>
          </a:prstGeom>
          <a:noFill/>
        </p:spPr>
        <p:txBody>
          <a:bodyPr/>
          <a:lstStyle/>
          <a:p>
            <a:pPr marL="0" lvl="0" indent="0" algn="ctr">
              <a:buNone/>
            </a:pPr>
            <a:r>
              <a:rPr dirty="0"/>
              <a:t>Intensity-time profiles for protons in the 1979 March 1 event </a:t>
            </a:r>
            <a:endParaRPr lang="en-US" dirty="0"/>
          </a:p>
          <a:p>
            <a:pPr marL="0" lvl="0" indent="0" algn="ctr">
              <a:buNone/>
            </a:pPr>
            <a:r>
              <a:rPr dirty="0"/>
              <a:t>at 3 spacecraft</a:t>
            </a:r>
            <a:endParaRPr lang="en-US" dirty="0"/>
          </a:p>
          <a:p>
            <a:pPr marL="0" lvl="0" indent="0" algn="ctr">
              <a:buNone/>
            </a:pPr>
            <a:endParaRPr lang="en-US" dirty="0"/>
          </a:p>
          <a:p>
            <a:pPr marL="0" lvl="0" indent="0" algn="ctr">
              <a:buNone/>
            </a:pPr>
            <a:r>
              <a:rPr dirty="0"/>
              <a:t> </a:t>
            </a:r>
            <a:r>
              <a:rPr b="1" i="1" dirty="0"/>
              <a:t>(</a:t>
            </a:r>
            <a:r>
              <a:rPr b="1" i="1" dirty="0" err="1"/>
              <a:t>Reames</a:t>
            </a:r>
            <a:r>
              <a:rPr b="1" i="1" dirty="0"/>
              <a:t> 2013)</a:t>
            </a:r>
          </a:p>
        </p:txBody>
      </p:sp>
      <p:sp>
        <p:nvSpPr>
          <p:cNvPr id="8" name="Title 1">
            <a:extLst>
              <a:ext uri="{FF2B5EF4-FFF2-40B4-BE49-F238E27FC236}">
                <a16:creationId xmlns:a16="http://schemas.microsoft.com/office/drawing/2014/main" id="{B88D531B-4249-F3C1-D09C-FB02D1D0C75F}"/>
              </a:ext>
            </a:extLst>
          </p:cNvPr>
          <p:cNvSpPr txBox="1">
            <a:spLocks/>
          </p:cNvSpPr>
          <p:nvPr/>
        </p:nvSpPr>
        <p:spPr>
          <a:xfrm>
            <a:off x="37258" y="3428232"/>
            <a:ext cx="3913287" cy="772998"/>
          </a:xfrm>
          <a:prstGeom prst="rect">
            <a:avLst/>
          </a:prstGeom>
        </p:spPr>
        <p:txBody>
          <a:bodyPr vert="horz" lIns="91440" tIns="45720" rIns="91440" bIns="45720" rtlCol="0" anchor="b">
            <a:normAutofit fontScale="97500" lnSpcReduction="10000"/>
          </a:bodyPr>
          <a:lstStyle>
            <a:lvl1pPr algn="l" defTabSz="342900" rtl="0" eaLnBrk="1" latinLnBrk="0" hangingPunct="1">
              <a:spcBef>
                <a:spcPct val="0"/>
              </a:spcBef>
              <a:buNone/>
              <a:defRPr sz="1500" b="1" kern="1200">
                <a:solidFill>
                  <a:schemeClr val="tx1"/>
                </a:solidFill>
                <a:latin typeface="+mj-lt"/>
                <a:ea typeface="+mj-ea"/>
                <a:cs typeface="+mj-cs"/>
              </a:defRPr>
            </a:lvl1pPr>
          </a:lstStyle>
          <a:p>
            <a:r>
              <a:rPr lang="en-US" sz="2400" dirty="0"/>
              <a:t>Anomalous transport and non-Markovian phenomena</a:t>
            </a:r>
          </a:p>
        </p:txBody>
      </p:sp>
      <mc:AlternateContent xmlns:mc="http://schemas.openxmlformats.org/markup-compatibility/2006" xmlns:a14="http://schemas.microsoft.com/office/drawing/2010/main">
        <mc:Choice Requires="a14">
          <p:sp>
            <p:nvSpPr>
              <p:cNvPr id="9" name="Content Placeholder 2">
                <a:extLst>
                  <a:ext uri="{FF2B5EF4-FFF2-40B4-BE49-F238E27FC236}">
                    <a16:creationId xmlns:a16="http://schemas.microsoft.com/office/drawing/2014/main" id="{27D85426-E248-F02F-9840-BC06DF37ED7C}"/>
                  </a:ext>
                </a:extLst>
              </p:cNvPr>
              <p:cNvSpPr>
                <a:spLocks noGrp="1"/>
              </p:cNvSpPr>
              <p:nvPr>
                <p:ph idx="1"/>
              </p:nvPr>
            </p:nvSpPr>
            <p:spPr>
              <a:xfrm>
                <a:off x="88523" y="4421159"/>
                <a:ext cx="5532952" cy="3394472"/>
              </a:xfrm>
            </p:spPr>
            <p:txBody>
              <a:bodyPr/>
              <a:lstStyle/>
              <a:p>
                <a:pPr marL="0" lvl="0" indent="0">
                  <a:buNone/>
                </a:pPr>
                <a14:m>
                  <m:oMath xmlns:m="http://schemas.openxmlformats.org/officeDocument/2006/math">
                    <m:d>
                      <m:dPr>
                        <m:begChr m:val="⟨"/>
                        <m:endChr m:val="⟩"/>
                        <m:ctrlPr>
                          <a:rPr i="1">
                            <a:latin typeface="Cambria Math" panose="02040503050406030204" pitchFamily="18" charset="0"/>
                          </a:rPr>
                        </m:ctrlPr>
                      </m:dPr>
                      <m:e>
                        <m:r>
                          <a:rPr>
                            <a:latin typeface="Cambria Math" panose="02040503050406030204" pitchFamily="18" charset="0"/>
                          </a:rPr>
                          <m:t>𝛥</m:t>
                        </m:r>
                        <m:sSup>
                          <m:sSupPr>
                            <m:ctrlPr>
                              <a:rPr i="1">
                                <a:latin typeface="Cambria Math" panose="02040503050406030204" pitchFamily="18" charset="0"/>
                              </a:rPr>
                            </m:ctrlPr>
                          </m:sSupPr>
                          <m:e>
                            <m:r>
                              <a:rPr>
                                <a:latin typeface="Cambria Math" panose="02040503050406030204" pitchFamily="18" charset="0"/>
                              </a:rPr>
                              <m:t>𝑥</m:t>
                            </m:r>
                          </m:e>
                          <m:sup>
                            <m:r>
                              <a:rPr>
                                <a:latin typeface="Cambria Math" panose="02040503050406030204" pitchFamily="18" charset="0"/>
                              </a:rPr>
                              <m:t>2</m:t>
                            </m:r>
                          </m:sup>
                        </m:sSup>
                        <m:d>
                          <m:dPr>
                            <m:ctrlPr>
                              <a:rPr i="1">
                                <a:latin typeface="Cambria Math" panose="02040503050406030204" pitchFamily="18" charset="0"/>
                              </a:rPr>
                            </m:ctrlPr>
                          </m:dPr>
                          <m:e>
                            <m:r>
                              <a:rPr>
                                <a:latin typeface="Cambria Math" panose="02040503050406030204" pitchFamily="18" charset="0"/>
                              </a:rPr>
                              <m:t>𝑡</m:t>
                            </m:r>
                          </m:e>
                        </m:d>
                      </m:e>
                    </m:d>
                    <m:r>
                      <a:rPr>
                        <a:latin typeface="Cambria Math" panose="02040503050406030204" pitchFamily="18" charset="0"/>
                      </a:rPr>
                      <m:t>∝</m:t>
                    </m:r>
                    <m:sSup>
                      <m:sSupPr>
                        <m:ctrlPr>
                          <a:rPr i="1">
                            <a:latin typeface="Cambria Math" panose="02040503050406030204" pitchFamily="18" charset="0"/>
                          </a:rPr>
                        </m:ctrlPr>
                      </m:sSupPr>
                      <m:e>
                        <m:r>
                          <a:rPr>
                            <a:latin typeface="Cambria Math" panose="02040503050406030204" pitchFamily="18" charset="0"/>
                          </a:rPr>
                          <m:t>𝑡</m:t>
                        </m:r>
                      </m:e>
                      <m:sup>
                        <m:r>
                          <a:rPr>
                            <a:latin typeface="Cambria Math" panose="02040503050406030204" pitchFamily="18" charset="0"/>
                          </a:rPr>
                          <m:t>𝛼</m:t>
                        </m:r>
                      </m:sup>
                    </m:sSup>
                  </m:oMath>
                </a14:m>
                <a:r>
                  <a:rPr lang="en-US" dirty="0"/>
                  <a:t>	</a:t>
                </a:r>
                <a:r>
                  <a:rPr sz="1800" b="1" i="1" dirty="0"/>
                  <a:t>Perri and Zimbardo (2007)</a:t>
                </a:r>
              </a:p>
            </p:txBody>
          </p:sp>
        </mc:Choice>
        <mc:Fallback xmlns="">
          <p:sp>
            <p:nvSpPr>
              <p:cNvPr id="9" name="Content Placeholder 2">
                <a:extLst>
                  <a:ext uri="{FF2B5EF4-FFF2-40B4-BE49-F238E27FC236}">
                    <a16:creationId xmlns:a16="http://schemas.microsoft.com/office/drawing/2014/main" id="{27D85426-E248-F02F-9840-BC06DF37ED7C}"/>
                  </a:ext>
                </a:extLst>
              </p:cNvPr>
              <p:cNvSpPr>
                <a:spLocks noGrp="1" noRot="1" noChangeAspect="1" noMove="1" noResize="1" noEditPoints="1" noAdjustHandles="1" noChangeArrowheads="1" noChangeShapeType="1" noTextEdit="1"/>
              </p:cNvSpPr>
              <p:nvPr>
                <p:ph idx="1"/>
              </p:nvPr>
            </p:nvSpPr>
            <p:spPr>
              <a:xfrm>
                <a:off x="88523" y="4421159"/>
                <a:ext cx="5532952" cy="3394472"/>
              </a:xfrm>
              <a:blipFill>
                <a:blip r:embed="rId4"/>
                <a:stretch>
                  <a:fillRect/>
                </a:stretch>
              </a:blipFill>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32500" lnSpcReduction="20000"/>
              </a:bodyPr>
              <a:lstStyle/>
              <a:p>
                <a:pPr marL="0" lvl="0" indent="0">
                  <a:buNone/>
                </a:pPr>
                <a:r>
                  <a:t>Bale, S. D., S. T. Badman, J. W. Bonnell, T. A. Bowen, D. Burgess, A. W. Case, C. A. Cattell, et al. 2019. “Highly Structured Slow Solar Wind Emerging from an Equatorial Coronal Hole.” </a:t>
                </a:r>
                <a:r>
                  <a:rPr i="1"/>
                  <a:t>Nature</a:t>
                </a:r>
                <a:r>
                  <a:t> 576 (7786): 237–42. </a:t>
                </a:r>
                <a:r>
                  <a:rPr>
                    <a:hlinkClick r:id="rId2"/>
                  </a:rPr>
                  <a:t>https://doi.org/10.1038/s41586-019-1818-7</a:t>
                </a:r>
                <a:r>
                  <a:t>.</a:t>
                </a:r>
              </a:p>
              <a:p>
                <a:pPr marL="0" lvl="0" indent="0">
                  <a:buNone/>
                </a:pPr>
                <a:r>
                  <a:t>Greco, A., W. H. Matthaeus, S. Perri, K. T. Osman, S. Servidio, M. Wan, and P. Dmitruk. 2017. “Partial Variance of Increments Method in Solar Wind Observations and Plasma Simulations.” </a:t>
                </a:r>
                <a:r>
                  <a:rPr i="1"/>
                  <a:t>Space Science Reviews</a:t>
                </a:r>
                <a:r>
                  <a:t> 214 (1): 1. </a:t>
                </a:r>
                <a:r>
                  <a:rPr>
                    <a:hlinkClick r:id="rId3"/>
                  </a:rPr>
                  <a:t>https://doi.org/10.1007/s11214-017-0435-8</a:t>
                </a:r>
                <a:r>
                  <a:t>.</a:t>
                </a:r>
              </a:p>
              <a:p>
                <a:pPr marL="0" lvl="0" indent="0">
                  <a:buNone/>
                </a:pPr>
                <a:r>
                  <a:t>Juneja, A., D. P. Lathrop, K. R. Sreenivasan, and G. Stolovitzky. 1994. “Synthetic Turbulence.” </a:t>
                </a:r>
                <a:r>
                  <a:rPr i="1"/>
                  <a:t>Physical Review E</a:t>
                </a:r>
                <a:r>
                  <a:t> 49 (6): 5179–94. </a:t>
                </a:r>
                <a:r>
                  <a:rPr>
                    <a:hlinkClick r:id="rId4"/>
                  </a:rPr>
                  <a:t>https://doi.org/10.1103/PhysRevE.49.5179</a:t>
                </a:r>
                <a:r>
                  <a:t>.</a:t>
                </a:r>
              </a:p>
              <a:p>
                <a:pPr marL="0" lvl="0" indent="0">
                  <a:buNone/>
                </a:pPr>
                <a:r>
                  <a:t>Lario, D. 2010. “Heliospheric Energetic Particle Reservoirs: Ulysses and ACE 175-315 keV Electron Observations.” In </a:t>
                </a:r>
                <a:r>
                  <a:rPr i="1"/>
                  <a:t>Twelfth International Solar Wind Conference</a:t>
                </a:r>
                <a:r>
                  <a:t>, 1216:625–28. AIP. </a:t>
                </a:r>
                <a:r>
                  <a:rPr>
                    <a:hlinkClick r:id="rId5"/>
                  </a:rPr>
                  <a:t>https://doi.org/10.1063/1.3395944</a:t>
                </a:r>
                <a:r>
                  <a:t>.</a:t>
                </a:r>
              </a:p>
              <a:p>
                <a:pPr marL="0" lvl="0" indent="0">
                  <a:buNone/>
                </a:pPr>
                <a:r>
                  <a:t>Liu, Y. Y., H. S. Fu, J. B. Cao, C. M. Liu, Z. Wang, Z. Z. Guo, Y. Xu, S. D. Bale, and J. C. Kasper. 2021. “Characteristics of Interplanetary Discontinuities in the Inner Heliosphere Revealed by Parker Solar Probe.” </a:t>
                </a:r>
                <a:r>
                  <a:rPr i="1"/>
                  <a:t>Astrophysical Journal</a:t>
                </a:r>
                <a:r>
                  <a:t> 916 (2): 65. </a:t>
                </a:r>
                <a:r>
                  <a:rPr>
                    <a:hlinkClick r:id="rId6"/>
                  </a:rPr>
                  <a:t>https://doi.org/10.3847/1538-4357/ac06a1</a:t>
                </a:r>
                <a:r>
                  <a:t>.</a:t>
                </a:r>
              </a:p>
              <a:p>
                <a:pPr marL="0" lvl="0" indent="0">
                  <a:buNone/>
                </a:pPr>
                <a:r>
                  <a:t>Lotekar, A. B., I. Y. Vasko, T. Phan, S. D. Bale, T. A. Bowen, J. Halekas, A. V. Artemyev, Yu V. Khotyaintsev, and F. S. Mozer. 2022. “Kinetic-Scale Current Sheets in Near-Sun Solar Wind: Properties, Scale-dependent Features and Reconnection Onset.” </a:t>
                </a:r>
                <a:r>
                  <a:rPr i="1"/>
                  <a:t>The Astrophysical Journal</a:t>
                </a:r>
                <a:r>
                  <a:t> 929 (1): 58. </a:t>
                </a:r>
                <a:r>
                  <a:rPr>
                    <a:hlinkClick r:id="rId7"/>
                  </a:rPr>
                  <a:t>https://doi.org/10.3847/1538-4357/ac5bd9</a:t>
                </a:r>
                <a:r>
                  <a:t>.</a:t>
                </a:r>
              </a:p>
              <a:p>
                <a:pPr marL="0" lvl="0" indent="0">
                  <a:buNone/>
                </a:pPr>
                <a:r>
                  <a:t>Malara, Francesco, S. Perri, J. Giacalone, and G. Zimbardo. 2023. “Energetic Particle Dynamics in a Simplified Model of a Solar Wind Magnetic Switchback.” </a:t>
                </a:r>
                <a:r>
                  <a:rPr i="1"/>
                  <a:t>Astronomy &amp; Astrophysics</a:t>
                </a:r>
                <a:r>
                  <a:t> 677 (September): A69. </a:t>
                </a:r>
                <a:r>
                  <a:rPr>
                    <a:hlinkClick r:id="rId8"/>
                  </a:rPr>
                  <a:t>https://doi.org/10.1051/0004-6361/202346990</a:t>
                </a:r>
                <a:r>
                  <a:t>.</a:t>
                </a:r>
              </a:p>
              <a:p>
                <a:pPr marL="0" lvl="0" indent="0">
                  <a:buNone/>
                </a:pPr>
                <a:r>
                  <a:t>Meneveau, C., and K. R. Sreenivasan. 1987. “Simple Multifractal Cascade Model for Fully Developed Turbulence.” </a:t>
                </a:r>
                <a:r>
                  <a:rPr i="1"/>
                  <a:t>Physical Review Letters</a:t>
                </a:r>
                <a:r>
                  <a:t> 59 (13): 1424–27. </a:t>
                </a:r>
                <a:r>
                  <a:rPr>
                    <a:hlinkClick r:id="rId9"/>
                  </a:rPr>
                  <a:t>https://doi.org/10.1103/PhysRevLett.59.1424</a:t>
                </a:r>
                <a:r>
                  <a:t>.</a:t>
                </a:r>
              </a:p>
              <a:p>
                <a:pPr marL="0" lvl="0" indent="0">
                  <a:buNone/>
                </a:pPr>
                <a:r>
                  <a:t>Parker, E. N. 1965. “The Passage of Energetic Charged Particles Through Interplanetary Space.” </a:t>
                </a:r>
                <a:r>
                  <a:rPr i="1"/>
                  <a:t>Planetary and Space Science</a:t>
                </a:r>
                <a:r>
                  <a:t> 13 (1): 9–49. </a:t>
                </a:r>
                <a:r>
                  <a:rPr>
                    <a:hlinkClick r:id="rId10"/>
                  </a:rPr>
                  <a:t>https://doi.org/10.1016/0032-0633(65)90131-5</a:t>
                </a:r>
                <a:r>
                  <a:t>.</a:t>
                </a:r>
              </a:p>
              <a:p>
                <a:pPr marL="0" lvl="0" indent="0">
                  <a:buNone/>
                </a:pPr>
                <a:r>
                  <a:t>Perri, S., and G. Zimbardo. 2007. “Evidence of Superdiffusive Transport of Electrons Accelerated at Interplanetary Shocks.” </a:t>
                </a:r>
                <a:r>
                  <a:rPr i="1"/>
                  <a:t>Astrophysical Journal</a:t>
                </a:r>
                <a:r>
                  <a:t> 671 (December): L177–80. </a:t>
                </a:r>
                <a:r>
                  <a:rPr>
                    <a:hlinkClick r:id="rId11"/>
                  </a:rPr>
                  <a:t>https://doi.org/10.1086/525523</a:t>
                </a:r>
                <a:r>
                  <a:t>.</a:t>
                </a:r>
              </a:p>
              <a:p>
                <a:pPr marL="0" lvl="0" indent="0">
                  <a:buNone/>
                </a:pPr>
                <a:r>
                  <a:t>Pucci, F., F. Malara, S. Perri, G. Zimbardo, L. Sorriso-Valvo, and F. Valentini. 2016. “Energetic Particle Transport in the Presence of Magnetic Turbulence: Influence of Spectral Extension and Intermittency.” </a:t>
                </a:r>
                <a:r>
                  <a:rPr i="1"/>
                  <a:t>Monthly Notices of the Royal Astronomical Society</a:t>
                </a:r>
                <a:r>
                  <a:t> 459 (3): 3395–3406. </a:t>
                </a:r>
                <a:r>
                  <a:rPr>
                    <a:hlinkClick r:id="rId12"/>
                  </a:rPr>
                  <a:t>https://doi.org/10.1093/mnras/stw877</a:t>
                </a:r>
                <a:r>
                  <a:t>.</a:t>
                </a:r>
              </a:p>
              <a:p>
                <a:pPr marL="0" lvl="0" indent="0">
                  <a:buNone/>
                </a:pPr>
                <a:r>
                  <a:t>Reames, Donald V. 2013. “The Two Sources of Solar Energetic Particles.” </a:t>
                </a:r>
                <a:r>
                  <a:rPr i="1"/>
                  <a:t>Space Science Reviews</a:t>
                </a:r>
                <a:r>
                  <a:t> 175 (1): 53–92. </a:t>
                </a:r>
                <a:r>
                  <a:rPr>
                    <a:hlinkClick r:id="rId13"/>
                  </a:rPr>
                  <a:t>https://doi.org/10.1007/s11214-013-9958-9</a:t>
                </a:r>
                <a:r>
                  <a:t>.</a:t>
                </a:r>
              </a:p>
              <a:p>
                <a:pPr marL="0" lvl="0" indent="0">
                  <a:buNone/>
                </a:pPr>
                <a:r>
                  <a:t>Söding, A., F. M. Neubauer, B. T. Tsurutani, N. F. Ness, and R. P. Lepping. 2001. “Radial and Latitudinal Dependencies of Discontinuities in the Solar Wind Between 0.3 and 19 AU and -80</a:t>
                </a:r>
                <a14:m>
                  <m:oMath xmlns:m="http://schemas.openxmlformats.org/officeDocument/2006/math">
                    <m:sSup>
                      <m:sSupPr>
                        <m:ctrlPr>
                          <a:rPr i="1">
                            <a:latin typeface="Cambria Math" panose="02040503050406030204" pitchFamily="18" charset="0"/>
                          </a:rPr>
                        </m:ctrlPr>
                      </m:sSupPr>
                      <m:e>
                        <m:r>
                          <a:rPr>
                            <a:latin typeface="Cambria Math" panose="02040503050406030204" pitchFamily="18" charset="0"/>
                          </a:rPr>
                          <m:t>​</m:t>
                        </m:r>
                      </m:e>
                      <m:sup>
                        <m:r>
                          <a:rPr>
                            <a:latin typeface="Cambria Math" panose="02040503050406030204" pitchFamily="18" charset="0"/>
                          </a:rPr>
                          <m:t>∘</m:t>
                        </m:r>
                      </m:sup>
                    </m:sSup>
                  </m:oMath>
                </a14:m>
                <a:r>
                  <a:t> and +10</a:t>
                </a:r>
                <a14:m>
                  <m:oMath xmlns:m="http://schemas.openxmlformats.org/officeDocument/2006/math">
                    <m:sSup>
                      <m:sSupPr>
                        <m:ctrlPr>
                          <a:rPr i="1">
                            <a:latin typeface="Cambria Math" panose="02040503050406030204" pitchFamily="18" charset="0"/>
                          </a:rPr>
                        </m:ctrlPr>
                      </m:sSupPr>
                      <m:e>
                        <m:r>
                          <a:rPr>
                            <a:latin typeface="Cambria Math" panose="02040503050406030204" pitchFamily="18" charset="0"/>
                          </a:rPr>
                          <m:t>​</m:t>
                        </m:r>
                      </m:e>
                      <m:sup>
                        <m:r>
                          <a:rPr>
                            <a:latin typeface="Cambria Math" panose="02040503050406030204" pitchFamily="18" charset="0"/>
                          </a:rPr>
                          <m:t>∘</m:t>
                        </m:r>
                      </m:sup>
                    </m:sSup>
                  </m:oMath>
                </a14:m>
                <a:r>
                  <a:t>.” </a:t>
                </a:r>
                <a:r>
                  <a:rPr i="1"/>
                  <a:t>Annales Geophysicae</a:t>
                </a:r>
                <a:r>
                  <a:t> 19 (7): 667–80. </a:t>
                </a:r>
                <a:r>
                  <a:rPr>
                    <a:hlinkClick r:id="rId14"/>
                  </a:rPr>
                  <a:t>https://doi.org/10.5194/angeo-19-667-2001</a:t>
                </a:r>
                <a:r>
                  <a:t>.</a:t>
                </a:r>
              </a:p>
              <a:p>
                <a:pPr marL="0" lvl="0" indent="0">
                  <a:buNone/>
                </a:pPr>
                <a:r>
                  <a:t>Tan, Lun C. 2023. “Turbulent Origins of Particle Intensity Dropout in Gradual Solar Energetic Particle Events During Solar Cycle 23.” </a:t>
                </a:r>
                <a:r>
                  <a:rPr i="1"/>
                  <a:t>Astrophysical Journal</a:t>
                </a:r>
                <a:r>
                  <a:t> 954 (1): 26. </a:t>
                </a:r>
                <a:r>
                  <a:rPr>
                    <a:hlinkClick r:id="rId15"/>
                  </a:rPr>
                  <a:t>https://doi.org/10.3847/1538-4357/ace1f2</a:t>
                </a:r>
                <a:r>
                  <a:t>.</a:t>
                </a:r>
              </a:p>
              <a:p>
                <a:pPr marL="0" lvl="0" indent="0">
                  <a:buNone/>
                </a:pPr>
                <a:r>
                  <a:t>Vasko, I. Y., K. Alimov, T. D. Phan, F. S. Mozer, and A. V. Artemyev. 2024. “Kinetic-Scale Current Sheets in the Solar Wind at 5 AU.” </a:t>
                </a:r>
                <a:r>
                  <a:rPr i="1"/>
                  <a:t>Journal of Geophysical Research: Space Physics</a:t>
                </a:r>
                <a:r>
                  <a:t> 129 (6): e2024JA032586. </a:t>
                </a:r>
                <a:r>
                  <a:rPr>
                    <a:hlinkClick r:id="rId16"/>
                  </a:rPr>
                  <a:t>https://doi.org/10.1029/2024JA032586</a:t>
                </a:r>
                <a:r>
                  <a:t>.</a:t>
                </a:r>
              </a:p>
              <a:p>
                <a:pPr marL="0" lvl="0" indent="0">
                  <a:buNone/>
                </a:pPr>
                <a:r>
                  <a:t>Vasko, I. Y., K. Alimov, T. Phan, S. D. Bale, F. S. Mozer, and A. V. Artemyev. 2022. “Kinetic-Scale Current Sheets in the Solar Wind at 1 Au: Scale-Dependent Properties and Critical Current Density.” </a:t>
                </a:r>
                <a:r>
                  <a:rPr i="1"/>
                  <a:t>Astrophysical Journal Letters</a:t>
                </a:r>
                <a:r>
                  <a:t> 926 (2): L19. </a:t>
                </a:r>
                <a:r>
                  <a:rPr>
                    <a:hlinkClick r:id="rId17"/>
                  </a:rPr>
                  <a:t>https://doi.org/10.3847/2041-8213/ac4fc4</a:t>
                </a:r>
                <a:r>
                  <a: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18"/>
                <a:stretch>
                  <a:fillRect/>
                </a:stretch>
              </a:blipFill>
            </p:spPr>
            <p:txBody>
              <a:bodyPr/>
              <a:lstStyle/>
              <a:p>
                <a:r>
                  <a:rPr lang="en-US">
                    <a:noFill/>
                  </a:rPr>
                  <a:t> </a:t>
                </a:r>
              </a:p>
            </p:txBody>
          </p:sp>
        </mc:Fallback>
      </mc:AlternateContent>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C5EF05-0681-F4D3-EE8A-990B161217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3CAA21-4BC3-8E05-3861-8100BCEB1C5F}"/>
              </a:ext>
            </a:extLst>
          </p:cNvPr>
          <p:cNvSpPr>
            <a:spLocks noGrp="1"/>
          </p:cNvSpPr>
          <p:nvPr>
            <p:ph type="title"/>
          </p:nvPr>
        </p:nvSpPr>
        <p:spPr>
          <a:xfrm>
            <a:off x="75414" y="187445"/>
            <a:ext cx="8229600" cy="857250"/>
          </a:xfrm>
        </p:spPr>
        <p:txBody>
          <a:bodyPr>
            <a:normAutofit fontScale="90000"/>
          </a:bodyPr>
          <a:lstStyle/>
          <a:p>
            <a:pPr marL="0" lvl="0" indent="0" algn="l">
              <a:buNone/>
            </a:pPr>
            <a:r>
              <a:rPr sz="3200" dirty="0"/>
              <a:t>Turbulent Magnetic </a:t>
            </a:r>
            <a:br>
              <a:rPr lang="en-US" sz="3200" dirty="0"/>
            </a:br>
            <a:r>
              <a:rPr sz="3200" dirty="0"/>
              <a:t>Fluctuations</a:t>
            </a:r>
          </a:p>
        </p:txBody>
      </p:sp>
      <p:pic>
        <p:nvPicPr>
          <p:cNvPr id="4" name="Picture 1" descr="./figures/grecoPartialVarianceIncrements2017-fig1.png">
            <a:extLst>
              <a:ext uri="{FF2B5EF4-FFF2-40B4-BE49-F238E27FC236}">
                <a16:creationId xmlns:a16="http://schemas.microsoft.com/office/drawing/2014/main" id="{EA26C0E9-093E-9151-255F-D4D685A1D19A}"/>
              </a:ext>
            </a:extLst>
          </p:cNvPr>
          <p:cNvPicPr>
            <a:picLocks noGrp="1" noChangeAspect="1"/>
          </p:cNvPicPr>
          <p:nvPr/>
        </p:nvPicPr>
        <p:blipFill>
          <a:blip r:embed="rId3"/>
          <a:stretch>
            <a:fillRect/>
          </a:stretch>
        </p:blipFill>
        <p:spPr bwMode="auto">
          <a:xfrm>
            <a:off x="4496586" y="321501"/>
            <a:ext cx="4572000" cy="4364610"/>
          </a:xfrm>
          <a:prstGeom prst="rect">
            <a:avLst/>
          </a:prstGeom>
          <a:noFill/>
          <a:ln w="9525">
            <a:noFill/>
            <a:headEnd/>
            <a:tailEnd/>
          </a:ln>
        </p:spPr>
      </p:pic>
      <mc:AlternateContent xmlns:mc="http://schemas.openxmlformats.org/markup-compatibility/2006" xmlns:a14="http://schemas.microsoft.com/office/drawing/2010/main">
        <mc:Choice Requires="a14">
          <p:sp>
            <p:nvSpPr>
              <p:cNvPr id="5" name="TextBox 3">
                <a:extLst>
                  <a:ext uri="{FF2B5EF4-FFF2-40B4-BE49-F238E27FC236}">
                    <a16:creationId xmlns:a16="http://schemas.microsoft.com/office/drawing/2014/main" id="{3242E158-00BF-9DFD-6939-BE23DCE6B0BC}"/>
                  </a:ext>
                </a:extLst>
              </p:cNvPr>
              <p:cNvSpPr txBox="1"/>
              <p:nvPr/>
            </p:nvSpPr>
            <p:spPr>
              <a:xfrm>
                <a:off x="2667786" y="4641152"/>
                <a:ext cx="8229600" cy="508000"/>
              </a:xfrm>
              <a:prstGeom prst="rect">
                <a:avLst/>
              </a:prstGeom>
              <a:noFill/>
            </p:spPr>
            <p:txBody>
              <a:bodyPr/>
              <a:lstStyle/>
              <a:p>
                <a:pPr marL="0" lvl="0" indent="0" algn="ctr">
                  <a:buNone/>
                </a:pPr>
                <a:r>
                  <a:rPr dirty="0"/>
                  <a:t>PDF of the out-of-plane electric current density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𝐽</m:t>
                        </m:r>
                      </m:e>
                      <m:sub>
                        <m:r>
                          <a:rPr>
                            <a:latin typeface="Cambria Math" panose="02040503050406030204" pitchFamily="18" charset="0"/>
                          </a:rPr>
                          <m:t>𝑧</m:t>
                        </m:r>
                      </m:sub>
                    </m:sSub>
                  </m:oMath>
                </a14:m>
                <a:endParaRPr dirty="0"/>
              </a:p>
            </p:txBody>
          </p:sp>
        </mc:Choice>
        <mc:Fallback xmlns="">
          <p:sp>
            <p:nvSpPr>
              <p:cNvPr id="5" name="TextBox 3">
                <a:extLst>
                  <a:ext uri="{FF2B5EF4-FFF2-40B4-BE49-F238E27FC236}">
                    <a16:creationId xmlns:a16="http://schemas.microsoft.com/office/drawing/2014/main" id="{3242E158-00BF-9DFD-6939-BE23DCE6B0BC}"/>
                  </a:ext>
                </a:extLst>
              </p:cNvPr>
              <p:cNvSpPr txBox="1">
                <a:spLocks noRot="1" noChangeAspect="1" noMove="1" noResize="1" noEditPoints="1" noAdjustHandles="1" noChangeArrowheads="1" noChangeShapeType="1" noTextEdit="1"/>
              </p:cNvSpPr>
              <p:nvPr/>
            </p:nvSpPr>
            <p:spPr>
              <a:xfrm>
                <a:off x="2667786" y="4641152"/>
                <a:ext cx="8229600" cy="508000"/>
              </a:xfrm>
              <a:prstGeom prst="rect">
                <a:avLst/>
              </a:prstGeom>
              <a:blipFill>
                <a:blip r:embed="rId4"/>
                <a:stretch>
                  <a:fillRect t="-4878"/>
                </a:stretch>
              </a:blipFill>
            </p:spPr>
            <p:txBody>
              <a:bodyPr/>
              <a:lstStyle/>
              <a:p>
                <a:r>
                  <a:rPr lang="en-US">
                    <a:noFill/>
                  </a:rPr>
                  <a:t> </a:t>
                </a:r>
              </a:p>
            </p:txBody>
          </p:sp>
        </mc:Fallback>
      </mc:AlternateContent>
      <p:sp>
        <p:nvSpPr>
          <p:cNvPr id="13" name="TextBox 12">
            <a:extLst>
              <a:ext uri="{FF2B5EF4-FFF2-40B4-BE49-F238E27FC236}">
                <a16:creationId xmlns:a16="http://schemas.microsoft.com/office/drawing/2014/main" id="{D5DF72B8-BA5C-C321-1EE2-6270A49BC57C}"/>
              </a:ext>
            </a:extLst>
          </p:cNvPr>
          <p:cNvSpPr txBox="1"/>
          <p:nvPr/>
        </p:nvSpPr>
        <p:spPr>
          <a:xfrm>
            <a:off x="7214386" y="2779"/>
            <a:ext cx="4572000" cy="369332"/>
          </a:xfrm>
          <a:prstGeom prst="rect">
            <a:avLst/>
          </a:prstGeom>
          <a:noFill/>
        </p:spPr>
        <p:txBody>
          <a:bodyPr wrap="square">
            <a:spAutoFit/>
          </a:bodyPr>
          <a:lstStyle/>
          <a:p>
            <a:pPr marL="0" lvl="0" indent="0">
              <a:buNone/>
            </a:pPr>
            <a:r>
              <a:rPr lang="en-US" dirty="0"/>
              <a:t>(Greco et al. 2017)</a:t>
            </a:r>
          </a:p>
        </p:txBody>
      </p:sp>
      <p:sp>
        <p:nvSpPr>
          <p:cNvPr id="14" name="TextBox 13">
            <a:extLst>
              <a:ext uri="{FF2B5EF4-FFF2-40B4-BE49-F238E27FC236}">
                <a16:creationId xmlns:a16="http://schemas.microsoft.com/office/drawing/2014/main" id="{584C907F-DBFD-33EC-1D03-BAA2FACE859A}"/>
              </a:ext>
            </a:extLst>
          </p:cNvPr>
          <p:cNvSpPr txBox="1"/>
          <p:nvPr/>
        </p:nvSpPr>
        <p:spPr>
          <a:xfrm>
            <a:off x="75414" y="1157259"/>
            <a:ext cx="4741683" cy="1477328"/>
          </a:xfrm>
          <a:prstGeom prst="rect">
            <a:avLst/>
          </a:prstGeom>
          <a:noFill/>
        </p:spPr>
        <p:txBody>
          <a:bodyPr wrap="square">
            <a:spAutoFit/>
          </a:bodyPr>
          <a:lstStyle/>
          <a:p>
            <a:pPr marL="0" lvl="0" indent="0">
              <a:buNone/>
            </a:pPr>
            <a:r>
              <a:rPr lang="en-US" dirty="0"/>
              <a:t>N</a:t>
            </a:r>
            <a:r>
              <a:rPr lang="en-US" sz="1800" dirty="0"/>
              <a:t>onlinear energy cascade process results in the formation of coherent structures</a:t>
            </a:r>
            <a:r>
              <a:rPr lang="en-US" dirty="0"/>
              <a:t>: current sheets, rotational discontinuities, tangential discontinuities, magnetic holes, switchbacks…</a:t>
            </a:r>
          </a:p>
          <a:p>
            <a:pPr marL="0" lvl="0" indent="0">
              <a:buNone/>
            </a:pPr>
            <a:endParaRPr lang="en-US" sz="1800" dirty="0"/>
          </a:p>
        </p:txBody>
      </p:sp>
      <p:pic>
        <p:nvPicPr>
          <p:cNvPr id="15" name="Picture 1" descr="figures/baleHighlyStructuredSlow2019-fig5.png">
            <a:extLst>
              <a:ext uri="{FF2B5EF4-FFF2-40B4-BE49-F238E27FC236}">
                <a16:creationId xmlns:a16="http://schemas.microsoft.com/office/drawing/2014/main" id="{A0D5B410-06FB-5C17-EDE2-05089715D8B1}"/>
              </a:ext>
            </a:extLst>
          </p:cNvPr>
          <p:cNvPicPr>
            <a:picLocks noGrp="1" noChangeAspect="1"/>
          </p:cNvPicPr>
          <p:nvPr/>
        </p:nvPicPr>
        <p:blipFill>
          <a:blip r:embed="rId5"/>
          <a:stretch>
            <a:fillRect/>
          </a:stretch>
        </p:blipFill>
        <p:spPr bwMode="auto">
          <a:xfrm>
            <a:off x="245097" y="2300140"/>
            <a:ext cx="3676454" cy="2802677"/>
          </a:xfrm>
          <a:prstGeom prst="rect">
            <a:avLst/>
          </a:prstGeom>
          <a:noFill/>
          <a:ln w="9525">
            <a:noFill/>
            <a:headEnd/>
            <a:tailEnd/>
          </a:ln>
        </p:spPr>
      </p:pic>
    </p:spTree>
    <p:extLst>
      <p:ext uri="{BB962C8B-B14F-4D97-AF65-F5344CB8AC3E}">
        <p14:creationId xmlns:p14="http://schemas.microsoft.com/office/powerpoint/2010/main" val="3181792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Turbulence Transport Models (TTMs)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69682" y="1088885"/>
                <a:ext cx="8498264" cy="3737370"/>
              </a:xfrm>
            </p:spPr>
            <p:txBody>
              <a:bodyPr>
                <a:normAutofit fontScale="62500" lnSpcReduction="20000"/>
              </a:bodyPr>
              <a:lstStyle/>
              <a:p>
                <a:pPr marL="0" lvl="0" indent="0">
                  <a:buNone/>
                </a:pPr>
                <a:r>
                  <a:rPr dirty="0"/>
                  <a:t>Broadband, low-amplitude, random-phase magnetic fluctuations</a:t>
                </a:r>
              </a:p>
              <a:p>
                <a:pPr marL="0" lvl="0" indent="0">
                  <a:buNone/>
                </a:pPr>
                <a14:m>
                  <m:oMathPara xmlns:m="http://schemas.openxmlformats.org/officeDocument/2006/math">
                    <m:oMathParaPr>
                      <m:jc m:val="center"/>
                    </m:oMathParaPr>
                    <m:oMath xmlns:m="http://schemas.openxmlformats.org/officeDocument/2006/math">
                      <m:m>
                        <m:mPr>
                          <m:plcHide m:val="on"/>
                          <m:mcs>
                            <m:mc>
                              <m:mcPr>
                                <m:count m:val="2"/>
                                <m:mcJc m:val="center"/>
                              </m:mcPr>
                            </m:mc>
                          </m:mcs>
                          <m:ctrlPr>
                            <a:rPr i="1">
                              <a:latin typeface="Cambria Math" panose="02040503050406030204" pitchFamily="18" charset="0"/>
                            </a:rPr>
                          </m:ctrlPr>
                        </m:mPr>
                        <m:mr>
                          <m:e/>
                          <m:e>
                            <m:r>
                              <a:rPr>
                                <a:latin typeface="Cambria Math" panose="02040503050406030204" pitchFamily="18" charset="0"/>
                              </a:rPr>
                              <m:t>𝛿</m:t>
                            </m:r>
                            <m:sSup>
                              <m:sSupPr>
                                <m:ctrlPr>
                                  <a:rPr i="1">
                                    <a:latin typeface="Cambria Math" panose="02040503050406030204" pitchFamily="18" charset="0"/>
                                  </a:rPr>
                                </m:ctrlPr>
                              </m:sSupPr>
                              <m:e>
                                <m:r>
                                  <a:rPr>
                                    <a:latin typeface="Cambria Math" panose="02040503050406030204" pitchFamily="18" charset="0"/>
                                  </a:rPr>
                                  <m:t>𝐁</m:t>
                                </m:r>
                              </m:e>
                              <m:sup>
                                <m:r>
                                  <a:rPr>
                                    <a:latin typeface="Cambria Math" panose="02040503050406030204" pitchFamily="18" charset="0"/>
                                  </a:rPr>
                                  <m:t>𝑠</m:t>
                                </m:r>
                              </m:sup>
                            </m:sSup>
                            <m:r>
                              <a:rPr>
                                <a:latin typeface="Cambria Math" panose="02040503050406030204" pitchFamily="18" charset="0"/>
                              </a:rPr>
                              <m:t>=</m:t>
                            </m:r>
                            <m:nary>
                              <m:naryPr>
                                <m:chr m:val="∑"/>
                                <m:limLoc m:val="undOvr"/>
                                <m:ctrlPr>
                                  <a:rPr i="1">
                                    <a:latin typeface="Cambria Math" panose="02040503050406030204" pitchFamily="18" charset="0"/>
                                  </a:rPr>
                                </m:ctrlPr>
                              </m:naryPr>
                              <m:sub>
                                <m:r>
                                  <a:rPr>
                                    <a:latin typeface="Cambria Math" panose="02040503050406030204" pitchFamily="18" charset="0"/>
                                  </a:rPr>
                                  <m:t>𝑛</m:t>
                                </m:r>
                                <m:r>
                                  <a:rPr>
                                    <a:latin typeface="Cambria Math" panose="02040503050406030204" pitchFamily="18" charset="0"/>
                                  </a:rPr>
                                  <m:t>=1</m:t>
                                </m:r>
                              </m:sub>
                              <m:sup>
                                <m:sSub>
                                  <m:sSubPr>
                                    <m:ctrlPr>
                                      <a:rPr i="1">
                                        <a:latin typeface="Cambria Math" panose="02040503050406030204" pitchFamily="18" charset="0"/>
                                      </a:rPr>
                                    </m:ctrlPr>
                                  </m:sSubPr>
                                  <m:e>
                                    <m:r>
                                      <a:rPr>
                                        <a:latin typeface="Cambria Math" panose="02040503050406030204" pitchFamily="18" charset="0"/>
                                      </a:rPr>
                                      <m:t>𝑁</m:t>
                                    </m:r>
                                  </m:e>
                                  <m:sub>
                                    <m:r>
                                      <a:rPr>
                                        <a:latin typeface="Cambria Math" panose="02040503050406030204" pitchFamily="18" charset="0"/>
                                      </a:rPr>
                                      <m:t>𝑚</m:t>
                                    </m:r>
                                  </m:sub>
                                </m:sSub>
                              </m:sup>
                              <m:e>
                                <m:sSub>
                                  <m:sSubPr>
                                    <m:ctrlPr>
                                      <a:rPr i="1">
                                        <a:latin typeface="Cambria Math" panose="02040503050406030204" pitchFamily="18" charset="0"/>
                                      </a:rPr>
                                    </m:ctrlPr>
                                  </m:sSubPr>
                                  <m:e>
                                    <m:r>
                                      <a:rPr>
                                        <a:latin typeface="Cambria Math" panose="02040503050406030204" pitchFamily="18" charset="0"/>
                                      </a:rPr>
                                      <m:t>𝐴</m:t>
                                    </m:r>
                                  </m:e>
                                  <m:sub>
                                    <m:r>
                                      <a:rPr>
                                        <a:latin typeface="Cambria Math" panose="02040503050406030204" pitchFamily="18" charset="0"/>
                                      </a:rPr>
                                      <m:t>𝑛</m:t>
                                    </m:r>
                                  </m:sub>
                                </m:sSub>
                              </m:e>
                            </m:nary>
                            <m:d>
                              <m:dPr>
                                <m:begChr m:val="["/>
                                <m:endChr m:val="]"/>
                                <m:ctrlPr>
                                  <a:rPr i="1">
                                    <a:latin typeface="Cambria Math" panose="02040503050406030204" pitchFamily="18" charset="0"/>
                                  </a:rPr>
                                </m:ctrlPr>
                              </m:dPr>
                              <m:e>
                                <m:r>
                                  <m:rPr>
                                    <m:sty m:val="p"/>
                                  </m:rPr>
                                  <a:rPr>
                                    <a:latin typeface="Cambria Math" panose="02040503050406030204" pitchFamily="18" charset="0"/>
                                  </a:rPr>
                                  <m:t>cos</m:t>
                                </m:r>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𝑛</m:t>
                                    </m:r>
                                  </m:sub>
                                </m:sSub>
                                <m:d>
                                  <m:dPr>
                                    <m:ctrlPr>
                                      <a:rPr i="1">
                                        <a:latin typeface="Cambria Math" panose="02040503050406030204" pitchFamily="18" charset="0"/>
                                      </a:rPr>
                                    </m:ctrlPr>
                                  </m:dPr>
                                  <m:e>
                                    <m:r>
                                      <m:rPr>
                                        <m:sty m:val="p"/>
                                      </m:rPr>
                                      <a:rPr>
                                        <a:latin typeface="Cambria Math" panose="02040503050406030204" pitchFamily="18" charset="0"/>
                                      </a:rPr>
                                      <m:t>cos</m:t>
                                    </m:r>
                                    <m:sSub>
                                      <m:sSubPr>
                                        <m:ctrlPr>
                                          <a:rPr i="1">
                                            <a:latin typeface="Cambria Math" panose="02040503050406030204" pitchFamily="18" charset="0"/>
                                          </a:rPr>
                                        </m:ctrlPr>
                                      </m:sSubPr>
                                      <m:e>
                                        <m:r>
                                          <a:rPr>
                                            <a:latin typeface="Cambria Math" panose="02040503050406030204" pitchFamily="18" charset="0"/>
                                          </a:rPr>
                                          <m:t>𝜙</m:t>
                                        </m:r>
                                      </m:e>
                                      <m:sub>
                                        <m:r>
                                          <a:rPr>
                                            <a:latin typeface="Cambria Math" panose="02040503050406030204" pitchFamily="18" charset="0"/>
                                          </a:rPr>
                                          <m:t>𝑛</m:t>
                                        </m:r>
                                      </m:sub>
                                    </m:sSub>
                                    <m:acc>
                                      <m:accPr>
                                        <m:chr m:val="̂"/>
                                        <m:ctrlPr>
                                          <a:rPr i="1">
                                            <a:latin typeface="Cambria Math" panose="02040503050406030204" pitchFamily="18" charset="0"/>
                                          </a:rPr>
                                        </m:ctrlPr>
                                      </m:accPr>
                                      <m:e>
                                        <m:r>
                                          <a:rPr>
                                            <a:latin typeface="Cambria Math" panose="02040503050406030204" pitchFamily="18" charset="0"/>
                                          </a:rPr>
                                          <m:t>𝑥</m:t>
                                        </m:r>
                                      </m:e>
                                    </m:acc>
                                    <m:r>
                                      <a:rPr>
                                        <a:latin typeface="Cambria Math" panose="02040503050406030204" pitchFamily="18" charset="0"/>
                                      </a:rPr>
                                      <m:t>+</m:t>
                                    </m:r>
                                    <m:r>
                                      <m:rPr>
                                        <m:sty m:val="p"/>
                                      </m:rPr>
                                      <a:rPr>
                                        <a:latin typeface="Cambria Math" panose="02040503050406030204" pitchFamily="18" charset="0"/>
                                      </a:rPr>
                                      <m:t>sin</m:t>
                                    </m:r>
                                    <m:sSub>
                                      <m:sSubPr>
                                        <m:ctrlPr>
                                          <a:rPr i="1">
                                            <a:latin typeface="Cambria Math" panose="02040503050406030204" pitchFamily="18" charset="0"/>
                                          </a:rPr>
                                        </m:ctrlPr>
                                      </m:sSubPr>
                                      <m:e>
                                        <m:r>
                                          <a:rPr>
                                            <a:latin typeface="Cambria Math" panose="02040503050406030204" pitchFamily="18" charset="0"/>
                                          </a:rPr>
                                          <m:t>𝜙</m:t>
                                        </m:r>
                                      </m:e>
                                      <m:sub>
                                        <m:r>
                                          <a:rPr>
                                            <a:latin typeface="Cambria Math" panose="02040503050406030204" pitchFamily="18" charset="0"/>
                                          </a:rPr>
                                          <m:t>𝑛</m:t>
                                        </m:r>
                                      </m:sub>
                                    </m:sSub>
                                    <m:acc>
                                      <m:accPr>
                                        <m:chr m:val="̂"/>
                                        <m:ctrlPr>
                                          <a:rPr i="1">
                                            <a:latin typeface="Cambria Math" panose="02040503050406030204" pitchFamily="18" charset="0"/>
                                          </a:rPr>
                                        </m:ctrlPr>
                                      </m:accPr>
                                      <m:e>
                                        <m:r>
                                          <a:rPr>
                                            <a:latin typeface="Cambria Math" panose="02040503050406030204" pitchFamily="18" charset="0"/>
                                          </a:rPr>
                                          <m:t>𝑦</m:t>
                                        </m:r>
                                      </m:e>
                                    </m:acc>
                                  </m:e>
                                </m:d>
                                <m:r>
                                  <a:rPr>
                                    <a:latin typeface="Cambria Math" panose="02040503050406030204" pitchFamily="18" charset="0"/>
                                  </a:rPr>
                                  <m:t>+</m:t>
                                </m:r>
                                <m:r>
                                  <a:rPr>
                                    <a:latin typeface="Cambria Math" panose="02040503050406030204" pitchFamily="18" charset="0"/>
                                  </a:rPr>
                                  <m:t>𝑖</m:t>
                                </m:r>
                                <m:r>
                                  <m:rPr>
                                    <m:sty m:val="p"/>
                                  </m:rPr>
                                  <a:rPr>
                                    <a:latin typeface="Cambria Math" panose="02040503050406030204" pitchFamily="18" charset="0"/>
                                  </a:rPr>
                                  <m:t>sin</m:t>
                                </m:r>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𝑛</m:t>
                                    </m:r>
                                  </m:sub>
                                </m:sSub>
                                <m:d>
                                  <m:dPr>
                                    <m:ctrlPr>
                                      <a:rPr i="1">
                                        <a:latin typeface="Cambria Math" panose="02040503050406030204" pitchFamily="18" charset="0"/>
                                      </a:rPr>
                                    </m:ctrlPr>
                                  </m:dPr>
                                  <m:e>
                                    <m:r>
                                      <a:rPr>
                                        <a:latin typeface="Cambria Math" panose="02040503050406030204" pitchFamily="18" charset="0"/>
                                      </a:rPr>
                                      <m:t>−</m:t>
                                    </m:r>
                                    <m:r>
                                      <m:rPr>
                                        <m:sty m:val="p"/>
                                      </m:rPr>
                                      <a:rPr>
                                        <a:latin typeface="Cambria Math" panose="02040503050406030204" pitchFamily="18" charset="0"/>
                                      </a:rPr>
                                      <m:t>sin</m:t>
                                    </m:r>
                                    <m:sSub>
                                      <m:sSubPr>
                                        <m:ctrlPr>
                                          <a:rPr i="1">
                                            <a:latin typeface="Cambria Math" panose="02040503050406030204" pitchFamily="18" charset="0"/>
                                          </a:rPr>
                                        </m:ctrlPr>
                                      </m:sSubPr>
                                      <m:e>
                                        <m:r>
                                          <a:rPr>
                                            <a:latin typeface="Cambria Math" panose="02040503050406030204" pitchFamily="18" charset="0"/>
                                          </a:rPr>
                                          <m:t>𝜙</m:t>
                                        </m:r>
                                      </m:e>
                                      <m:sub>
                                        <m:r>
                                          <a:rPr>
                                            <a:latin typeface="Cambria Math" panose="02040503050406030204" pitchFamily="18" charset="0"/>
                                          </a:rPr>
                                          <m:t>𝑛</m:t>
                                        </m:r>
                                      </m:sub>
                                    </m:sSub>
                                    <m:acc>
                                      <m:accPr>
                                        <m:chr m:val="̂"/>
                                        <m:ctrlPr>
                                          <a:rPr i="1">
                                            <a:latin typeface="Cambria Math" panose="02040503050406030204" pitchFamily="18" charset="0"/>
                                          </a:rPr>
                                        </m:ctrlPr>
                                      </m:accPr>
                                      <m:e>
                                        <m:r>
                                          <a:rPr>
                                            <a:latin typeface="Cambria Math" panose="02040503050406030204" pitchFamily="18" charset="0"/>
                                          </a:rPr>
                                          <m:t>𝑥</m:t>
                                        </m:r>
                                      </m:e>
                                    </m:acc>
                                    <m:r>
                                      <a:rPr>
                                        <a:latin typeface="Cambria Math" panose="02040503050406030204" pitchFamily="18" charset="0"/>
                                      </a:rPr>
                                      <m:t>+</m:t>
                                    </m:r>
                                    <m:r>
                                      <m:rPr>
                                        <m:sty m:val="p"/>
                                      </m:rPr>
                                      <a:rPr>
                                        <a:latin typeface="Cambria Math" panose="02040503050406030204" pitchFamily="18" charset="0"/>
                                      </a:rPr>
                                      <m:t>cos</m:t>
                                    </m:r>
                                    <m:sSub>
                                      <m:sSubPr>
                                        <m:ctrlPr>
                                          <a:rPr i="1">
                                            <a:latin typeface="Cambria Math" panose="02040503050406030204" pitchFamily="18" charset="0"/>
                                          </a:rPr>
                                        </m:ctrlPr>
                                      </m:sSubPr>
                                      <m:e>
                                        <m:r>
                                          <a:rPr>
                                            <a:latin typeface="Cambria Math" panose="02040503050406030204" pitchFamily="18" charset="0"/>
                                          </a:rPr>
                                          <m:t>𝜙</m:t>
                                        </m:r>
                                      </m:e>
                                      <m:sub>
                                        <m:r>
                                          <a:rPr>
                                            <a:latin typeface="Cambria Math" panose="02040503050406030204" pitchFamily="18" charset="0"/>
                                          </a:rPr>
                                          <m:t>𝑛</m:t>
                                        </m:r>
                                      </m:sub>
                                    </m:sSub>
                                    <m:acc>
                                      <m:accPr>
                                        <m:chr m:val="̂"/>
                                        <m:ctrlPr>
                                          <a:rPr i="1">
                                            <a:latin typeface="Cambria Math" panose="02040503050406030204" pitchFamily="18" charset="0"/>
                                          </a:rPr>
                                        </m:ctrlPr>
                                      </m:accPr>
                                      <m:e>
                                        <m:r>
                                          <a:rPr>
                                            <a:latin typeface="Cambria Math" panose="02040503050406030204" pitchFamily="18" charset="0"/>
                                          </a:rPr>
                                          <m:t>𝑦</m:t>
                                        </m:r>
                                      </m:e>
                                    </m:acc>
                                  </m:e>
                                </m:d>
                              </m:e>
                            </m:d>
                            <m:r>
                              <a:rPr>
                                <a:latin typeface="Cambria Math" panose="02040503050406030204" pitchFamily="18" charset="0"/>
                              </a:rPr>
                              <m:t>×</m:t>
                            </m:r>
                            <m:r>
                              <m:rPr>
                                <m:sty m:val="p"/>
                              </m:rPr>
                              <a:rPr>
                                <a:latin typeface="Cambria Math" panose="02040503050406030204" pitchFamily="18" charset="0"/>
                              </a:rPr>
                              <m:t>exp</m:t>
                            </m:r>
                            <m:d>
                              <m:dPr>
                                <m:ctrlPr>
                                  <a:rPr i="1">
                                    <a:latin typeface="Cambria Math" panose="02040503050406030204" pitchFamily="18" charset="0"/>
                                  </a:rPr>
                                </m:ctrlPr>
                              </m:dPr>
                              <m:e>
                                <m:r>
                                  <a:rPr>
                                    <a:latin typeface="Cambria Math" panose="02040503050406030204" pitchFamily="18" charset="0"/>
                                  </a:rPr>
                                  <m:t>𝑖</m:t>
                                </m:r>
                                <m:sSub>
                                  <m:sSubPr>
                                    <m:ctrlPr>
                                      <a:rPr i="1">
                                        <a:latin typeface="Cambria Math" panose="02040503050406030204" pitchFamily="18" charset="0"/>
                                      </a:rPr>
                                    </m:ctrlPr>
                                  </m:sSubPr>
                                  <m:e>
                                    <m:r>
                                      <a:rPr>
                                        <a:latin typeface="Cambria Math" panose="02040503050406030204" pitchFamily="18" charset="0"/>
                                      </a:rPr>
                                      <m:t>𝑘</m:t>
                                    </m:r>
                                  </m:e>
                                  <m:sub>
                                    <m:r>
                                      <a:rPr>
                                        <a:latin typeface="Cambria Math" panose="02040503050406030204" pitchFamily="18" charset="0"/>
                                      </a:rPr>
                                      <m:t>𝑛</m:t>
                                    </m:r>
                                  </m:sub>
                                </m:sSub>
                                <m:r>
                                  <a:rPr>
                                    <a:latin typeface="Cambria Math" panose="02040503050406030204" pitchFamily="18" charset="0"/>
                                  </a:rPr>
                                  <m:t>𝑧</m:t>
                                </m:r>
                                <m:r>
                                  <a:rPr>
                                    <a:latin typeface="Cambria Math" panose="02040503050406030204" pitchFamily="18" charset="0"/>
                                  </a:rPr>
                                  <m:t>+</m:t>
                                </m:r>
                                <m:r>
                                  <a:rPr>
                                    <a:latin typeface="Cambria Math" panose="02040503050406030204" pitchFamily="18" charset="0"/>
                                  </a:rPr>
                                  <m:t>𝑖</m:t>
                                </m:r>
                                <m:sSub>
                                  <m:sSubPr>
                                    <m:ctrlPr>
                                      <a:rPr i="1">
                                        <a:latin typeface="Cambria Math" panose="02040503050406030204" pitchFamily="18" charset="0"/>
                                      </a:rPr>
                                    </m:ctrlPr>
                                  </m:sSubPr>
                                  <m:e>
                                    <m:r>
                                      <a:rPr>
                                        <a:latin typeface="Cambria Math" panose="02040503050406030204" pitchFamily="18" charset="0"/>
                                      </a:rPr>
                                      <m:t>𝛽</m:t>
                                    </m:r>
                                  </m:e>
                                  <m:sub>
                                    <m:r>
                                      <a:rPr>
                                        <a:latin typeface="Cambria Math" panose="02040503050406030204" pitchFamily="18" charset="0"/>
                                      </a:rPr>
                                      <m:t>𝑛</m:t>
                                    </m:r>
                                  </m:sub>
                                </m:sSub>
                              </m:e>
                            </m:d>
                          </m:e>
                        </m:mr>
                        <m:mr>
                          <m:e/>
                          <m:e>
                            <m:r>
                              <a:rPr>
                                <a:latin typeface="Cambria Math" panose="02040503050406030204" pitchFamily="18" charset="0"/>
                              </a:rPr>
                              <m:t>𝛿</m:t>
                            </m:r>
                            <m:sSup>
                              <m:sSupPr>
                                <m:ctrlPr>
                                  <a:rPr i="1">
                                    <a:latin typeface="Cambria Math" panose="02040503050406030204" pitchFamily="18" charset="0"/>
                                  </a:rPr>
                                </m:ctrlPr>
                              </m:sSupPr>
                              <m:e>
                                <m:r>
                                  <a:rPr>
                                    <a:latin typeface="Cambria Math" panose="02040503050406030204" pitchFamily="18" charset="0"/>
                                  </a:rPr>
                                  <m:t>𝐁</m:t>
                                </m:r>
                              </m:e>
                              <m:sup>
                                <m:r>
                                  <a:rPr>
                                    <a:latin typeface="Cambria Math" panose="02040503050406030204" pitchFamily="18" charset="0"/>
                                  </a:rPr>
                                  <m:t>2</m:t>
                                </m:r>
                                <m:r>
                                  <a:rPr>
                                    <a:latin typeface="Cambria Math" panose="02040503050406030204" pitchFamily="18" charset="0"/>
                                  </a:rPr>
                                  <m:t>𝐷</m:t>
                                </m:r>
                              </m:sup>
                            </m:sSup>
                            <m:r>
                              <a:rPr>
                                <a:latin typeface="Cambria Math" panose="02040503050406030204" pitchFamily="18" charset="0"/>
                              </a:rPr>
                              <m:t>=</m:t>
                            </m:r>
                            <m:nary>
                              <m:naryPr>
                                <m:chr m:val="∑"/>
                                <m:limLoc m:val="undOvr"/>
                                <m:ctrlPr>
                                  <a:rPr i="1">
                                    <a:latin typeface="Cambria Math" panose="02040503050406030204" pitchFamily="18" charset="0"/>
                                  </a:rPr>
                                </m:ctrlPr>
                              </m:naryPr>
                              <m:sub>
                                <m:r>
                                  <a:rPr>
                                    <a:latin typeface="Cambria Math" panose="02040503050406030204" pitchFamily="18" charset="0"/>
                                  </a:rPr>
                                  <m:t>𝑛</m:t>
                                </m:r>
                                <m:r>
                                  <a:rPr>
                                    <a:latin typeface="Cambria Math" panose="02040503050406030204" pitchFamily="18" charset="0"/>
                                  </a:rPr>
                                  <m:t>=1</m:t>
                                </m:r>
                              </m:sub>
                              <m:sup>
                                <m:sSub>
                                  <m:sSubPr>
                                    <m:ctrlPr>
                                      <a:rPr i="1">
                                        <a:latin typeface="Cambria Math" panose="02040503050406030204" pitchFamily="18" charset="0"/>
                                      </a:rPr>
                                    </m:ctrlPr>
                                  </m:sSubPr>
                                  <m:e>
                                    <m:r>
                                      <a:rPr>
                                        <a:latin typeface="Cambria Math" panose="02040503050406030204" pitchFamily="18" charset="0"/>
                                      </a:rPr>
                                      <m:t>𝑁</m:t>
                                    </m:r>
                                  </m:e>
                                  <m:sub>
                                    <m:r>
                                      <a:rPr>
                                        <a:latin typeface="Cambria Math" panose="02040503050406030204" pitchFamily="18" charset="0"/>
                                      </a:rPr>
                                      <m:t>𝑚</m:t>
                                    </m:r>
                                  </m:sub>
                                </m:sSub>
                              </m:sup>
                              <m:e>
                                <m:sSub>
                                  <m:sSubPr>
                                    <m:ctrlPr>
                                      <a:rPr i="1">
                                        <a:latin typeface="Cambria Math" panose="02040503050406030204" pitchFamily="18" charset="0"/>
                                      </a:rPr>
                                    </m:ctrlPr>
                                  </m:sSubPr>
                                  <m:e>
                                    <m:r>
                                      <a:rPr>
                                        <a:latin typeface="Cambria Math" panose="02040503050406030204" pitchFamily="18" charset="0"/>
                                      </a:rPr>
                                      <m:t>𝐴</m:t>
                                    </m:r>
                                  </m:e>
                                  <m:sub>
                                    <m:r>
                                      <a:rPr>
                                        <a:latin typeface="Cambria Math" panose="02040503050406030204" pitchFamily="18" charset="0"/>
                                      </a:rPr>
                                      <m:t>𝑛</m:t>
                                    </m:r>
                                  </m:sub>
                                </m:sSub>
                              </m:e>
                            </m:nary>
                            <m:r>
                              <a:rPr>
                                <a:latin typeface="Cambria Math" panose="02040503050406030204" pitchFamily="18" charset="0"/>
                              </a:rPr>
                              <m:t>𝑖</m:t>
                            </m:r>
                            <m:d>
                              <m:dPr>
                                <m:ctrlPr>
                                  <a:rPr i="1">
                                    <a:latin typeface="Cambria Math" panose="02040503050406030204" pitchFamily="18" charset="0"/>
                                  </a:rPr>
                                </m:ctrlPr>
                              </m:dPr>
                              <m:e>
                                <m:r>
                                  <a:rPr>
                                    <a:latin typeface="Cambria Math" panose="02040503050406030204" pitchFamily="18" charset="0"/>
                                  </a:rPr>
                                  <m:t>−</m:t>
                                </m:r>
                                <m:r>
                                  <m:rPr>
                                    <m:sty m:val="p"/>
                                  </m:rPr>
                                  <a:rPr>
                                    <a:latin typeface="Cambria Math" panose="02040503050406030204" pitchFamily="18" charset="0"/>
                                  </a:rPr>
                                  <m:t>sin</m:t>
                                </m:r>
                                <m:sSub>
                                  <m:sSubPr>
                                    <m:ctrlPr>
                                      <a:rPr i="1">
                                        <a:latin typeface="Cambria Math" panose="02040503050406030204" pitchFamily="18" charset="0"/>
                                      </a:rPr>
                                    </m:ctrlPr>
                                  </m:sSubPr>
                                  <m:e>
                                    <m:r>
                                      <a:rPr>
                                        <a:latin typeface="Cambria Math" panose="02040503050406030204" pitchFamily="18" charset="0"/>
                                      </a:rPr>
                                      <m:t>𝜙</m:t>
                                    </m:r>
                                  </m:e>
                                  <m:sub>
                                    <m:r>
                                      <a:rPr>
                                        <a:latin typeface="Cambria Math" panose="02040503050406030204" pitchFamily="18" charset="0"/>
                                      </a:rPr>
                                      <m:t>𝑛</m:t>
                                    </m:r>
                                  </m:sub>
                                </m:sSub>
                                <m:acc>
                                  <m:accPr>
                                    <m:chr m:val="̂"/>
                                    <m:ctrlPr>
                                      <a:rPr i="1">
                                        <a:latin typeface="Cambria Math" panose="02040503050406030204" pitchFamily="18" charset="0"/>
                                      </a:rPr>
                                    </m:ctrlPr>
                                  </m:accPr>
                                  <m:e>
                                    <m:r>
                                      <a:rPr>
                                        <a:latin typeface="Cambria Math" panose="02040503050406030204" pitchFamily="18" charset="0"/>
                                      </a:rPr>
                                      <m:t>𝑥</m:t>
                                    </m:r>
                                  </m:e>
                                </m:acc>
                                <m:r>
                                  <a:rPr>
                                    <a:latin typeface="Cambria Math" panose="02040503050406030204" pitchFamily="18" charset="0"/>
                                  </a:rPr>
                                  <m:t>+</m:t>
                                </m:r>
                                <m:r>
                                  <m:rPr>
                                    <m:sty m:val="p"/>
                                  </m:rPr>
                                  <a:rPr>
                                    <a:latin typeface="Cambria Math" panose="02040503050406030204" pitchFamily="18" charset="0"/>
                                  </a:rPr>
                                  <m:t>cos</m:t>
                                </m:r>
                                <m:sSub>
                                  <m:sSubPr>
                                    <m:ctrlPr>
                                      <a:rPr i="1">
                                        <a:latin typeface="Cambria Math" panose="02040503050406030204" pitchFamily="18" charset="0"/>
                                      </a:rPr>
                                    </m:ctrlPr>
                                  </m:sSubPr>
                                  <m:e>
                                    <m:r>
                                      <a:rPr>
                                        <a:latin typeface="Cambria Math" panose="02040503050406030204" pitchFamily="18" charset="0"/>
                                      </a:rPr>
                                      <m:t>𝜙</m:t>
                                    </m:r>
                                  </m:e>
                                  <m:sub>
                                    <m:r>
                                      <a:rPr>
                                        <a:latin typeface="Cambria Math" panose="02040503050406030204" pitchFamily="18" charset="0"/>
                                      </a:rPr>
                                      <m:t>𝑛</m:t>
                                    </m:r>
                                  </m:sub>
                                </m:sSub>
                                <m:acc>
                                  <m:accPr>
                                    <m:chr m:val="̂"/>
                                    <m:ctrlPr>
                                      <a:rPr i="1">
                                        <a:latin typeface="Cambria Math" panose="02040503050406030204" pitchFamily="18" charset="0"/>
                                      </a:rPr>
                                    </m:ctrlPr>
                                  </m:accPr>
                                  <m:e>
                                    <m:r>
                                      <a:rPr>
                                        <a:latin typeface="Cambria Math" panose="02040503050406030204" pitchFamily="18" charset="0"/>
                                      </a:rPr>
                                      <m:t>𝑦</m:t>
                                    </m:r>
                                  </m:e>
                                </m:acc>
                              </m:e>
                            </m:d>
                            <m:r>
                              <a:rPr>
                                <a:latin typeface="Cambria Math" panose="02040503050406030204" pitchFamily="18" charset="0"/>
                              </a:rPr>
                              <m:t>×</m:t>
                            </m:r>
                            <m:r>
                              <m:rPr>
                                <m:sty m:val="p"/>
                              </m:rPr>
                              <a:rPr>
                                <a:latin typeface="Cambria Math" panose="02040503050406030204" pitchFamily="18" charset="0"/>
                              </a:rPr>
                              <m:t>exp</m:t>
                            </m:r>
                            <m:d>
                              <m:dPr>
                                <m:begChr m:val="["/>
                                <m:endChr m:val="]"/>
                                <m:ctrlPr>
                                  <a:rPr i="1">
                                    <a:latin typeface="Cambria Math" panose="02040503050406030204" pitchFamily="18" charset="0"/>
                                  </a:rPr>
                                </m:ctrlPr>
                              </m:dPr>
                              <m:e>
                                <m:r>
                                  <a:rPr>
                                    <a:latin typeface="Cambria Math" panose="02040503050406030204" pitchFamily="18" charset="0"/>
                                  </a:rPr>
                                  <m:t>𝑖</m:t>
                                </m:r>
                                <m:sSub>
                                  <m:sSubPr>
                                    <m:ctrlPr>
                                      <a:rPr i="1">
                                        <a:latin typeface="Cambria Math" panose="02040503050406030204" pitchFamily="18" charset="0"/>
                                      </a:rPr>
                                    </m:ctrlPr>
                                  </m:sSubPr>
                                  <m:e>
                                    <m:r>
                                      <a:rPr>
                                        <a:latin typeface="Cambria Math" panose="02040503050406030204" pitchFamily="18" charset="0"/>
                                      </a:rPr>
                                      <m:t>𝑘</m:t>
                                    </m:r>
                                  </m:e>
                                  <m:sub>
                                    <m:r>
                                      <a:rPr>
                                        <a:latin typeface="Cambria Math" panose="02040503050406030204" pitchFamily="18" charset="0"/>
                                      </a:rPr>
                                      <m:t>𝑛</m:t>
                                    </m:r>
                                  </m:sub>
                                </m:sSub>
                                <m:d>
                                  <m:dPr>
                                    <m:ctrlPr>
                                      <a:rPr i="1">
                                        <a:latin typeface="Cambria Math" panose="02040503050406030204" pitchFamily="18" charset="0"/>
                                      </a:rPr>
                                    </m:ctrlPr>
                                  </m:dPr>
                                  <m:e>
                                    <m:r>
                                      <m:rPr>
                                        <m:sty m:val="p"/>
                                      </m:rPr>
                                      <a:rPr>
                                        <a:latin typeface="Cambria Math" panose="02040503050406030204" pitchFamily="18" charset="0"/>
                                      </a:rPr>
                                      <m:t>cos</m:t>
                                    </m:r>
                                    <m:sSub>
                                      <m:sSubPr>
                                        <m:ctrlPr>
                                          <a:rPr i="1">
                                            <a:latin typeface="Cambria Math" panose="02040503050406030204" pitchFamily="18" charset="0"/>
                                          </a:rPr>
                                        </m:ctrlPr>
                                      </m:sSubPr>
                                      <m:e>
                                        <m:r>
                                          <a:rPr>
                                            <a:latin typeface="Cambria Math" panose="02040503050406030204" pitchFamily="18" charset="0"/>
                                          </a:rPr>
                                          <m:t>𝜙</m:t>
                                        </m:r>
                                      </m:e>
                                      <m:sub>
                                        <m:r>
                                          <a:rPr>
                                            <a:latin typeface="Cambria Math" panose="02040503050406030204" pitchFamily="18" charset="0"/>
                                          </a:rPr>
                                          <m:t>𝑛</m:t>
                                        </m:r>
                                      </m:sub>
                                    </m:sSub>
                                    <m:r>
                                      <a:rPr>
                                        <a:latin typeface="Cambria Math" panose="02040503050406030204" pitchFamily="18" charset="0"/>
                                      </a:rPr>
                                      <m:t>𝑥</m:t>
                                    </m:r>
                                    <m:r>
                                      <a:rPr>
                                        <a:latin typeface="Cambria Math" panose="02040503050406030204" pitchFamily="18" charset="0"/>
                                      </a:rPr>
                                      <m:t>+</m:t>
                                    </m:r>
                                    <m:r>
                                      <m:rPr>
                                        <m:sty m:val="p"/>
                                      </m:rPr>
                                      <a:rPr>
                                        <a:latin typeface="Cambria Math" panose="02040503050406030204" pitchFamily="18" charset="0"/>
                                      </a:rPr>
                                      <m:t>sin</m:t>
                                    </m:r>
                                    <m:sSub>
                                      <m:sSubPr>
                                        <m:ctrlPr>
                                          <a:rPr i="1">
                                            <a:latin typeface="Cambria Math" panose="02040503050406030204" pitchFamily="18" charset="0"/>
                                          </a:rPr>
                                        </m:ctrlPr>
                                      </m:sSubPr>
                                      <m:e>
                                        <m:r>
                                          <a:rPr>
                                            <a:latin typeface="Cambria Math" panose="02040503050406030204" pitchFamily="18" charset="0"/>
                                          </a:rPr>
                                          <m:t>𝜙</m:t>
                                        </m:r>
                                      </m:e>
                                      <m:sub>
                                        <m:r>
                                          <a:rPr>
                                            <a:latin typeface="Cambria Math" panose="02040503050406030204" pitchFamily="18" charset="0"/>
                                          </a:rPr>
                                          <m:t>𝑛</m:t>
                                        </m:r>
                                      </m:sub>
                                    </m:sSub>
                                    <m:r>
                                      <a:rPr>
                                        <a:latin typeface="Cambria Math" panose="02040503050406030204" pitchFamily="18" charset="0"/>
                                      </a:rPr>
                                      <m:t>𝑦</m:t>
                                    </m:r>
                                  </m:e>
                                </m:d>
                                <m:r>
                                  <a:rPr>
                                    <a:latin typeface="Cambria Math" panose="02040503050406030204" pitchFamily="18" charset="0"/>
                                  </a:rPr>
                                  <m:t>+</m:t>
                                </m:r>
                                <m:r>
                                  <a:rPr>
                                    <a:latin typeface="Cambria Math" panose="02040503050406030204" pitchFamily="18" charset="0"/>
                                  </a:rPr>
                                  <m:t>𝑖</m:t>
                                </m:r>
                                <m:sSub>
                                  <m:sSubPr>
                                    <m:ctrlPr>
                                      <a:rPr i="1">
                                        <a:latin typeface="Cambria Math" panose="02040503050406030204" pitchFamily="18" charset="0"/>
                                      </a:rPr>
                                    </m:ctrlPr>
                                  </m:sSubPr>
                                  <m:e>
                                    <m:r>
                                      <a:rPr>
                                        <a:latin typeface="Cambria Math" panose="02040503050406030204" pitchFamily="18" charset="0"/>
                                      </a:rPr>
                                      <m:t>𝛽</m:t>
                                    </m:r>
                                  </m:e>
                                  <m:sub>
                                    <m:r>
                                      <a:rPr>
                                        <a:latin typeface="Cambria Math" panose="02040503050406030204" pitchFamily="18" charset="0"/>
                                      </a:rPr>
                                      <m:t>𝑛</m:t>
                                    </m:r>
                                  </m:sub>
                                </m:sSub>
                              </m:e>
                            </m:d>
                          </m:e>
                        </m:mr>
                      </m:m>
                      <m:r>
                        <a:rPr>
                          <a:latin typeface="Cambria Math" panose="02040503050406030204" pitchFamily="18" charset="0"/>
                        </a:rPr>
                        <m:t>  </m:t>
                      </m:r>
                      <m:d>
                        <m:dPr>
                          <m:ctrlPr>
                            <a:rPr i="1">
                              <a:latin typeface="Cambria Math" panose="02040503050406030204" pitchFamily="18" charset="0"/>
                            </a:rPr>
                          </m:ctrlPr>
                        </m:dPr>
                        <m:e>
                          <m:r>
                            <a:rPr>
                              <a:latin typeface="Cambria Math" panose="02040503050406030204" pitchFamily="18" charset="0"/>
                            </a:rPr>
                            <m:t>2</m:t>
                          </m:r>
                        </m:e>
                      </m:d>
                    </m:oMath>
                  </m:oMathPara>
                </a14:m>
                <a:endParaRPr dirty="0"/>
              </a:p>
              <a:p>
                <a:pPr marL="0" lv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69682" y="1088885"/>
                <a:ext cx="8498264" cy="3737370"/>
              </a:xfrm>
              <a:blipFill>
                <a:blip r:embed="rId3"/>
                <a:stretch>
                  <a:fillRect l="-299" t="-1385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B1D3EB86-5B64-E7C9-D276-6B4B5F70834A}"/>
              </a:ext>
            </a:extLst>
          </p:cNvPr>
          <p:cNvPicPr>
            <a:picLocks noChangeAspect="1"/>
          </p:cNvPicPr>
          <p:nvPr/>
        </p:nvPicPr>
        <p:blipFill>
          <a:blip r:embed="rId4"/>
          <a:stretch>
            <a:fillRect/>
          </a:stretch>
        </p:blipFill>
        <p:spPr>
          <a:xfrm>
            <a:off x="5681915" y="3344958"/>
            <a:ext cx="3134093" cy="1798542"/>
          </a:xfrm>
          <a:prstGeom prst="rect">
            <a:avLst/>
          </a:prstGeom>
        </p:spPr>
      </p:pic>
      <p:sp>
        <p:nvSpPr>
          <p:cNvPr id="6" name="TextBox 5">
            <a:extLst>
              <a:ext uri="{FF2B5EF4-FFF2-40B4-BE49-F238E27FC236}">
                <a16:creationId xmlns:a16="http://schemas.microsoft.com/office/drawing/2014/main" id="{2ED1E758-02DD-83D9-C3A5-CD4DC05FE215}"/>
              </a:ext>
            </a:extLst>
          </p:cNvPr>
          <p:cNvSpPr txBox="1"/>
          <p:nvPr/>
        </p:nvSpPr>
        <p:spPr>
          <a:xfrm>
            <a:off x="188536" y="3068836"/>
            <a:ext cx="4661554" cy="1200329"/>
          </a:xfrm>
          <a:prstGeom prst="rect">
            <a:avLst/>
          </a:prstGeom>
          <a:noFill/>
        </p:spPr>
        <p:txBody>
          <a:bodyPr wrap="square">
            <a:spAutoFit/>
          </a:bodyPr>
          <a:lstStyle/>
          <a:p>
            <a:pPr marL="0" lvl="0" indent="0">
              <a:buNone/>
            </a:pPr>
            <a:endParaRPr lang="en-US" dirty="0"/>
          </a:p>
          <a:p>
            <a:pPr marL="0" lvl="0" indent="0">
              <a:buNone/>
            </a:pPr>
            <a:r>
              <a:rPr lang="en-US" dirty="0"/>
              <a:t>Wavelet-based synthetic turbulence model (Juneja et al. 1994) similar to p-model (</a:t>
            </a:r>
            <a:r>
              <a:rPr lang="en-US" dirty="0" err="1"/>
              <a:t>Meneveau</a:t>
            </a:r>
            <a:r>
              <a:rPr lang="en-US" dirty="0"/>
              <a:t> and Sreenivasan 1987).</a:t>
            </a:r>
          </a:p>
        </p:txBody>
      </p:sp>
      <p:sp>
        <p:nvSpPr>
          <p:cNvPr id="5" name="Title 1">
            <a:extLst>
              <a:ext uri="{FF2B5EF4-FFF2-40B4-BE49-F238E27FC236}">
                <a16:creationId xmlns:a16="http://schemas.microsoft.com/office/drawing/2014/main" id="{C66C2F16-350D-9832-6DDD-A7F770B71029}"/>
              </a:ext>
            </a:extLst>
          </p:cNvPr>
          <p:cNvSpPr txBox="1">
            <a:spLocks/>
          </p:cNvSpPr>
          <p:nvPr/>
        </p:nvSpPr>
        <p:spPr>
          <a:xfrm>
            <a:off x="5900531" y="2926541"/>
            <a:ext cx="2915477" cy="405589"/>
          </a:xfrm>
          <a:prstGeom prst="rect">
            <a:avLst/>
          </a:prstGeom>
        </p:spPr>
        <p:txBody>
          <a:bodyPr vert="horz" lIns="91440" tIns="45720" rIns="91440" bIns="45720" rtlCol="0" anchor="ctr">
            <a:normAutofit fontScale="70000" lnSpcReduction="20000"/>
          </a:bodyPr>
          <a:lstStyle>
            <a:lvl1pPr algn="ctr" defTabSz="342900" rtl="0" eaLnBrk="1" latinLnBrk="0" hangingPunct="1">
              <a:spcBef>
                <a:spcPct val="0"/>
              </a:spcBef>
              <a:buNone/>
              <a:defRPr sz="3300" kern="1200">
                <a:solidFill>
                  <a:schemeClr val="tx1"/>
                </a:solidFill>
                <a:latin typeface="+mj-lt"/>
                <a:ea typeface="+mj-ea"/>
                <a:cs typeface="+mj-cs"/>
              </a:defRPr>
            </a:lvl1pPr>
          </a:lstStyle>
          <a:p>
            <a:r>
              <a:rPr lang="en-US" dirty="0"/>
              <a:t>Quasilinear theory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4114800" cy="953954"/>
          </a:xfrm>
        </p:spPr>
        <p:txBody>
          <a:bodyPr>
            <a:noAutofit/>
          </a:bodyPr>
          <a:lstStyle/>
          <a:p>
            <a:pPr marL="0" lvl="0" indent="0">
              <a:buNone/>
            </a:pPr>
            <a:r>
              <a:rPr sz="2800" dirty="0"/>
              <a:t>The Role of Current Sheets in Particle Transport</a:t>
            </a:r>
          </a:p>
        </p:txBody>
      </p:sp>
      <p:pic>
        <p:nvPicPr>
          <p:cNvPr id="3" name="Picture 1" descr="./figures/malaraEnergeticParticleDynamics2023-fig8.png"/>
          <p:cNvPicPr>
            <a:picLocks noGrp="1" noChangeAspect="1"/>
          </p:cNvPicPr>
          <p:nvPr/>
        </p:nvPicPr>
        <p:blipFill>
          <a:blip r:embed="rId3"/>
          <a:stretch>
            <a:fillRect/>
          </a:stretch>
        </p:blipFill>
        <p:spPr bwMode="auto">
          <a:xfrm>
            <a:off x="4717629" y="0"/>
            <a:ext cx="3554304" cy="4617631"/>
          </a:xfrm>
          <a:prstGeom prst="rect">
            <a:avLst/>
          </a:prstGeom>
          <a:noFill/>
          <a:ln w="9525">
            <a:noFill/>
            <a:headEnd/>
            <a:tailEnd/>
          </a:ln>
        </p:spPr>
      </p:pic>
      <p:sp>
        <p:nvSpPr>
          <p:cNvPr id="4" name="TextBox 3"/>
          <p:cNvSpPr txBox="1"/>
          <p:nvPr/>
        </p:nvSpPr>
        <p:spPr>
          <a:xfrm>
            <a:off x="4426373" y="4525558"/>
            <a:ext cx="4937760" cy="970397"/>
          </a:xfrm>
          <a:prstGeom prst="rect">
            <a:avLst/>
          </a:prstGeom>
          <a:noFill/>
        </p:spPr>
        <p:txBody>
          <a:bodyPr/>
          <a:lstStyle/>
          <a:p>
            <a:pPr marL="0" lvl="0" indent="0" algn="ctr">
              <a:buNone/>
            </a:pPr>
            <a:r>
              <a:rPr dirty="0"/>
              <a:t>Trajectories of three particles of 1 MeV SEP interaction with</a:t>
            </a:r>
            <a:r>
              <a:rPr lang="en-US" dirty="0"/>
              <a:t> switchback</a:t>
            </a:r>
            <a:endParaRPr dirty="0"/>
          </a:p>
        </p:txBody>
      </p:sp>
      <p:pic>
        <p:nvPicPr>
          <p:cNvPr id="5" name="Picture 1" descr="./images/moraalCosmicRayModulationEquations2013-fig1.png">
            <a:extLst>
              <a:ext uri="{FF2B5EF4-FFF2-40B4-BE49-F238E27FC236}">
                <a16:creationId xmlns:a16="http://schemas.microsoft.com/office/drawing/2014/main" id="{E24AADB2-7256-A378-1CC9-FC29E30D62E0}"/>
              </a:ext>
            </a:extLst>
          </p:cNvPr>
          <p:cNvPicPr>
            <a:picLocks noGrp="1" noChangeAspect="1"/>
          </p:cNvPicPr>
          <p:nvPr/>
        </p:nvPicPr>
        <p:blipFill>
          <a:blip r:embed="rId4"/>
          <a:stretch>
            <a:fillRect/>
          </a:stretch>
        </p:blipFill>
        <p:spPr bwMode="auto">
          <a:xfrm>
            <a:off x="151553" y="887429"/>
            <a:ext cx="4274820" cy="4256071"/>
          </a:xfrm>
          <a:prstGeom prst="rect">
            <a:avLst/>
          </a:prstGeom>
          <a:noFill/>
          <a:ln w="9525">
            <a:noFill/>
            <a:headEnd/>
            <a:tailEnd/>
          </a:ln>
        </p:spPr>
      </p:pic>
      <p:sp>
        <p:nvSpPr>
          <p:cNvPr id="6" name="TextBox 5">
            <a:extLst>
              <a:ext uri="{FF2B5EF4-FFF2-40B4-BE49-F238E27FC236}">
                <a16:creationId xmlns:a16="http://schemas.microsoft.com/office/drawing/2014/main" id="{462C8FF2-DDCC-409C-120F-4228C19E648C}"/>
              </a:ext>
            </a:extLst>
          </p:cNvPr>
          <p:cNvSpPr txBox="1"/>
          <p:nvPr/>
        </p:nvSpPr>
        <p:spPr>
          <a:xfrm>
            <a:off x="311573" y="953954"/>
            <a:ext cx="8229600" cy="508000"/>
          </a:xfrm>
          <a:prstGeom prst="rect">
            <a:avLst/>
          </a:prstGeom>
          <a:noFill/>
        </p:spPr>
        <p:txBody>
          <a:bodyPr/>
          <a:lstStyle/>
          <a:p>
            <a:pPr marL="0" lvl="0" indent="0" algn="ctr">
              <a:buNone/>
            </a:pPr>
            <a:r>
              <a:rPr dirty="0" err="1"/>
              <a:t>Moraal</a:t>
            </a:r>
            <a:r>
              <a:rPr dirty="0"/>
              <a:t> (2013)</a:t>
            </a:r>
          </a:p>
        </p:txBody>
      </p:sp>
      <p:sp>
        <p:nvSpPr>
          <p:cNvPr id="8" name="TextBox 7">
            <a:extLst>
              <a:ext uri="{FF2B5EF4-FFF2-40B4-BE49-F238E27FC236}">
                <a16:creationId xmlns:a16="http://schemas.microsoft.com/office/drawing/2014/main" id="{71DA8C90-19F9-DE2D-D177-8215B5F4DFD3}"/>
              </a:ext>
            </a:extLst>
          </p:cNvPr>
          <p:cNvSpPr txBox="1"/>
          <p:nvPr/>
        </p:nvSpPr>
        <p:spPr>
          <a:xfrm>
            <a:off x="7844367" y="2887177"/>
            <a:ext cx="1367366" cy="646331"/>
          </a:xfrm>
          <a:prstGeom prst="rect">
            <a:avLst/>
          </a:prstGeom>
          <a:noFill/>
        </p:spPr>
        <p:txBody>
          <a:bodyPr wrap="square">
            <a:spAutoFit/>
          </a:bodyPr>
          <a:lstStyle/>
          <a:p>
            <a:pPr algn="r"/>
            <a:r>
              <a:rPr lang="en-US" dirty="0" err="1"/>
              <a:t>Malara</a:t>
            </a:r>
            <a:r>
              <a:rPr lang="en-US" dirty="0"/>
              <a:t> et al. </a:t>
            </a:r>
          </a:p>
          <a:p>
            <a:pPr algn="r"/>
            <a:r>
              <a:rPr lang="en-US" dirty="0"/>
              <a:t>(2023)</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Main Scientific Objective</a:t>
            </a:r>
          </a:p>
        </p:txBody>
      </p:sp>
      <p:sp>
        <p:nvSpPr>
          <p:cNvPr id="3" name="Content Placeholder 2"/>
          <p:cNvSpPr>
            <a:spLocks noGrp="1"/>
          </p:cNvSpPr>
          <p:nvPr>
            <p:ph idx="1"/>
          </p:nvPr>
        </p:nvSpPr>
        <p:spPr>
          <a:xfrm>
            <a:off x="457199" y="1200150"/>
            <a:ext cx="8686801" cy="3803649"/>
          </a:xfrm>
        </p:spPr>
        <p:txBody>
          <a:bodyPr>
            <a:normAutofit lnSpcReduction="10000"/>
          </a:bodyPr>
          <a:lstStyle/>
          <a:p>
            <a:pPr marL="0" lvl="0" indent="0" algn="ctr">
              <a:buNone/>
            </a:pPr>
            <a:r>
              <a:rPr sz="1800" dirty="0"/>
              <a:t>Motivation / Gap : No prior studies systematically characterize particle interactions with solar wind current sheets</a:t>
            </a:r>
          </a:p>
          <a:p>
            <a:pPr marL="0" lvl="0" indent="0">
              <a:buNone/>
            </a:pPr>
            <a:endParaRPr lang="en-US" dirty="0"/>
          </a:p>
          <a:p>
            <a:pPr marL="0" lvl="0" indent="0">
              <a:buNone/>
            </a:pPr>
            <a:r>
              <a:rPr dirty="0"/>
              <a:t>Quantitative understanding of how these structures influence energetic particles transport</a:t>
            </a:r>
            <a:endParaRPr lang="en-US" dirty="0"/>
          </a:p>
          <a:p>
            <a:pPr marL="0" lvl="0" indent="0">
              <a:buNone/>
            </a:pPr>
            <a:endParaRPr dirty="0"/>
          </a:p>
          <a:p>
            <a:pPr marL="342900" lvl="0" indent="-342900">
              <a:buAutoNum type="arabicPeriod"/>
            </a:pPr>
            <a:r>
              <a:rPr dirty="0"/>
              <a:t>Observational characterization of solar wind current sheets across the heliosphere</a:t>
            </a:r>
          </a:p>
          <a:p>
            <a:pPr marL="342900" lvl="0" indent="-342900">
              <a:buAutoNum type="arabicPeriod"/>
            </a:pPr>
            <a:r>
              <a:rPr dirty="0"/>
              <a:t>Development of data-driven theoretical models for current sheet-induced particle scattering and transport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TotalTime>
  <Words>5390</Words>
  <Application>Microsoft Macintosh PowerPoint</Application>
  <PresentationFormat>On-screen Show (16:9)</PresentationFormat>
  <Paragraphs>410</Paragraphs>
  <Slides>50</Slides>
  <Notes>20</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Calibri</vt:lpstr>
      <vt:lpstr>Cambria Math</vt:lpstr>
      <vt:lpstr>Courier</vt:lpstr>
      <vt:lpstr>Menlo</vt:lpstr>
      <vt:lpstr>Office Theme</vt:lpstr>
      <vt:lpstr>Kinetic-scale solar wind current sheets</vt:lpstr>
      <vt:lpstr>Part 0: Research Context and Background</vt:lpstr>
      <vt:lpstr>PowerPoint Presentation</vt:lpstr>
      <vt:lpstr>Dropouts</vt:lpstr>
      <vt:lpstr>Reservoir</vt:lpstr>
      <vt:lpstr>Turbulent Magnetic  Fluctuations</vt:lpstr>
      <vt:lpstr>Turbulence Transport Models (TTMs)</vt:lpstr>
      <vt:lpstr>The Role of Current Sheets in Particle Transport</vt:lpstr>
      <vt:lpstr>Main Scientific Objective</vt:lpstr>
      <vt:lpstr>Part 1: Observational Analysis of Current Sheets</vt:lpstr>
      <vt:lpstr>What are the properties of current sheets that are most relevant to particle transport?</vt:lpstr>
      <vt:lpstr>Hamiltonian formalism</vt:lpstr>
      <vt:lpstr>What do we know about these parameters across the heliosphere?</vt:lpstr>
      <vt:lpstr>Dataset and Methods</vt:lpstr>
      <vt:lpstr>Dataset and Methods</vt:lpstr>
      <vt:lpstr>Discontinuity properties: occurrence rate </vt:lpstr>
      <vt:lpstr>Discontinuity properties: occurrence rate </vt:lpstr>
      <vt:lpstr>Discontinuity properties: current density  and thickness</vt:lpstr>
      <vt:lpstr>Discontinuity properties: current density and thickness</vt:lpstr>
      <vt:lpstr>Critical empirical constraints for particle transport modeling</vt:lpstr>
      <vt:lpstr>Part 2: Quantitative Modeling of Particle Scattering</vt:lpstr>
      <vt:lpstr>The Problem: Scattering by Current Sheets (Geometrical Chaotization)</vt:lpstr>
      <vt:lpstr>Adiabatic Invariance and Pitch Angle</vt:lpstr>
      <vt:lpstr>Destruction of Adiabatic Invariance: Separatrix and Uncertainty Curve</vt:lpstr>
      <vt:lpstr>Phase portraits and  Potential energy profiles</vt:lpstr>
      <vt:lpstr>Uncertainty curve</vt:lpstr>
      <vt:lpstr>Examples of Pitch Angle Scattering</vt:lpstr>
      <vt:lpstr>Transition Matrix</vt:lpstr>
      <vt:lpstr>Pitch angle scattering by typical discontinuity</vt:lpstr>
      <vt:lpstr>Transition Matrix</vt:lpstr>
      <vt:lpstr>Long-Term Pitch Angle Evolution</vt:lpstr>
      <vt:lpstr>Pitch angle scattering Diffusion</vt:lpstr>
      <vt:lpstr>Part 1.5: Multifluid Model for Current Sheet Alfvénicity</vt:lpstr>
      <vt:lpstr>PowerPoint Presentation</vt:lpstr>
      <vt:lpstr>Theory - previous art</vt:lpstr>
      <vt:lpstr>Multi-fluid collisionless plasma model in a nutshell</vt:lpstr>
      <vt:lpstr>Alfvénicity</vt:lpstr>
      <vt:lpstr>PowerPoint Presentation</vt:lpstr>
      <vt:lpstr>Part 0: Software Development</vt:lpstr>
      <vt:lpstr>PowerPoint Presentation</vt:lpstr>
      <vt:lpstr>PowerPoint Presentation</vt:lpstr>
      <vt:lpstr>PowerPoint Presentation</vt:lpstr>
      <vt:lpstr>PowerPoint Presentation</vt:lpstr>
      <vt:lpstr>SPEDAS.jl : Julia-based Space Physics Environment Data Analysis Software framework.</vt:lpstr>
      <vt:lpstr>Part 3: Proposed Research</vt:lpstr>
      <vt:lpstr>PowerPoint Presentation</vt:lpstr>
      <vt:lpstr>Timeline</vt:lpstr>
      <vt:lpstr>Opportunities for Future Research</vt:lpstr>
      <vt:lpstr>References</vt:lpstr>
      <vt:lpstr>PowerPoint Presentation</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Kinetic-scale solar wind current sheets</dc:title>
  <dc:creator/>
  <cp:keywords/>
  <cp:lastModifiedBy>Zijin Zhang</cp:lastModifiedBy>
  <cp:revision>81</cp:revision>
  <dcterms:created xsi:type="dcterms:W3CDTF">2025-05-20T05:26:33Z</dcterms:created>
  <dcterms:modified xsi:type="dcterms:W3CDTF">2025-05-20T14:56:57Z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quarto-vars">
    <vt:lpwstr/>
  </property>
  <property fmtid="{D5CDD505-2E9C-101B-9397-08002B2CF9AE}" pid="3" name="biblio-config">
    <vt:lpwstr>True</vt:lpwstr>
  </property>
  <property fmtid="{D5CDD505-2E9C-101B-9397-08002B2CF9AE}" pid="4" name="bibliography">
    <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subtitle">
    <vt:lpwstr>Statistical characteristics and their role in energetic particle transport</vt:lpwstr>
  </property>
  <property fmtid="{D5CDD505-2E9C-101B-9397-08002B2CF9AE}" pid="10" name="toc-title">
    <vt:lpwstr>Table of contents</vt:lpwstr>
  </property>
</Properties>
</file>